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06" r:id="rId2"/>
    <p:sldId id="321" r:id="rId3"/>
    <p:sldId id="1005" r:id="rId4"/>
    <p:sldId id="1006" r:id="rId5"/>
    <p:sldId id="1007" r:id="rId6"/>
    <p:sldId id="1008" r:id="rId7"/>
    <p:sldId id="1009" r:id="rId8"/>
    <p:sldId id="1010" r:id="rId9"/>
    <p:sldId id="1011" r:id="rId10"/>
    <p:sldId id="1012" r:id="rId11"/>
    <p:sldId id="1013" r:id="rId12"/>
    <p:sldId id="1004" r:id="rId13"/>
    <p:sldId id="1014" r:id="rId14"/>
    <p:sldId id="32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2CC"/>
    <a:srgbClr val="000033"/>
    <a:srgbClr val="00DEEB"/>
    <a:srgbClr val="CCCCCC"/>
    <a:srgbClr val="FFFFFF"/>
    <a:srgbClr val="1D1E22"/>
    <a:srgbClr val="D63EA0"/>
    <a:srgbClr val="FFE6EB"/>
    <a:srgbClr val="E6E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06" autoAdjust="0"/>
    <p:restoredTop sz="94667" autoAdjust="0"/>
  </p:normalViewPr>
  <p:slideViewPr>
    <p:cSldViewPr snapToGrid="0">
      <p:cViewPr varScale="1">
        <p:scale>
          <a:sx n="85" d="100"/>
          <a:sy n="85" d="100"/>
        </p:scale>
        <p:origin x="7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45" d="100"/>
          <a:sy n="145" d="100"/>
        </p:scale>
        <p:origin x="3336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C6B7CA7-9ED6-40D8-9B09-3A5A65A4D6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DE8547-227E-4735-BAF1-3ADAD534A6C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F768CC-FC71-1C42-8A56-DDC489A8C743}" type="datetime1">
              <a:rPr lang="it-IT" smtClean="0"/>
              <a:t>24/02/2021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7502D4-0052-43AC-800C-95B49CDC92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16B8ED-CBDA-432F-B3BA-160F1EE8C92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F46161-E053-4C3D-B6D0-EE0383B6D5A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020822"/>
      </p:ext>
    </p:extLst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EC0F04-1ED1-2249-882B-7D194B5D5905}" type="datetime1">
              <a:rPr lang="it-IT" smtClean="0"/>
              <a:t>24/02/2021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1C9410-F959-45A9-8F7A-5AB20AB427E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2845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5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0.sv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5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Intro PP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EC7A9-F963-C647-AE5F-E2498CABB3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717" y="1774039"/>
            <a:ext cx="10870352" cy="946587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here </a:t>
            </a:r>
            <a:br>
              <a:rPr lang="en-GB" noProof="0" dirty="0"/>
            </a:br>
            <a:r>
              <a:rPr lang="en-GB" noProof="0" dirty="0"/>
              <a:t>to add title</a:t>
            </a:r>
            <a:endParaRPr lang="en-GB" dirty="0"/>
          </a:p>
        </p:txBody>
      </p:sp>
      <p:cxnSp>
        <p:nvCxnSpPr>
          <p:cNvPr id="8" name="Connettore 1 40">
            <a:extLst>
              <a:ext uri="{FF2B5EF4-FFF2-40B4-BE49-F238E27FC236}">
                <a16:creationId xmlns:a16="http://schemas.microsoft.com/office/drawing/2014/main" id="{17E8DA15-7255-A94D-B08D-5547AA0E63DB}"/>
              </a:ext>
            </a:extLst>
          </p:cNvPr>
          <p:cNvCxnSpPr/>
          <p:nvPr userDrawn="1"/>
        </p:nvCxnSpPr>
        <p:spPr>
          <a:xfrm>
            <a:off x="5836398" y="4334525"/>
            <a:ext cx="519204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80EE2DAE-F464-8540-B142-A20E4F0F4C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72125" y="3333012"/>
            <a:ext cx="4451350" cy="54546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algn="l"/>
            <a:r>
              <a:rPr lang="it-IT" sz="2400" b="0" dirty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Click </a:t>
            </a:r>
            <a:r>
              <a:rPr lang="it-IT" sz="2400" b="0" dirty="0" err="1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here</a:t>
            </a:r>
            <a:r>
              <a:rPr lang="it-IT" sz="2400" b="0" dirty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 to </a:t>
            </a:r>
            <a:r>
              <a:rPr lang="it-IT" sz="2400" b="0" dirty="0" err="1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add</a:t>
            </a:r>
            <a:r>
              <a:rPr lang="it-IT" sz="2400" b="0" dirty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 sub-Title</a:t>
            </a:r>
          </a:p>
        </p:txBody>
      </p:sp>
      <p:sp>
        <p:nvSpPr>
          <p:cNvPr id="29" name="Text Placeholder 27">
            <a:extLst>
              <a:ext uri="{FF2B5EF4-FFF2-40B4-BE49-F238E27FC236}">
                <a16:creationId xmlns:a16="http://schemas.microsoft.com/office/drawing/2014/main" id="{23057F1C-9A48-C346-A294-55DA782A48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02138" y="4547795"/>
            <a:ext cx="4314825" cy="422630"/>
          </a:xfrm>
          <a:prstGeom prst="rect">
            <a:avLst/>
          </a:prstGeom>
        </p:spPr>
        <p:txBody>
          <a:bodyPr/>
          <a:lstStyle>
            <a:lvl1pPr algn="l">
              <a:defRPr lang="en-GB" sz="1400" i="1" smtClean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1800" b="0" i="1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 b="0" i="1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 b="0" i="1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 b="0" i="1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algn="l"/>
            <a:r>
              <a:rPr lang="en-GB" sz="1800" i="1" dirty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Name  |  Affiliation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AC8641B2-8A5C-432C-BCA2-1C19F10C308F}"/>
              </a:ext>
            </a:extLst>
          </p:cNvPr>
          <p:cNvSpPr txBox="1"/>
          <p:nvPr userDrawn="1"/>
        </p:nvSpPr>
        <p:spPr>
          <a:xfrm>
            <a:off x="1061548" y="6364805"/>
            <a:ext cx="10870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</a:rPr>
              <a:t>OntoCommons</a:t>
            </a:r>
            <a:r>
              <a:rPr lang="en-US" sz="1200" dirty="0">
                <a:solidFill>
                  <a:schemeClr val="bg1"/>
                </a:solidFill>
              </a:rPr>
              <a:t> “Ontology-driven data documentation for Industry Commons” has received funding from the European Union’s Horizon </a:t>
            </a:r>
            <a:r>
              <a:rPr lang="en-US" sz="1200" dirty="0" err="1">
                <a:solidFill>
                  <a:schemeClr val="bg1"/>
                </a:solidFill>
              </a:rPr>
              <a:t>Programme</a:t>
            </a:r>
            <a:r>
              <a:rPr lang="en-US" sz="1200" dirty="0">
                <a:solidFill>
                  <a:schemeClr val="bg1"/>
                </a:solidFill>
              </a:rPr>
              <a:t> call H2020 -NMBP-TO-IND-2020-singlestage, Grant Agreement number 862136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4F8BABC8-0FF0-4ADE-9E0E-511B86831F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3331" y="6415594"/>
            <a:ext cx="540129" cy="36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415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ayout personalizza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1 7">
            <a:extLst>
              <a:ext uri="{FF2B5EF4-FFF2-40B4-BE49-F238E27FC236}">
                <a16:creationId xmlns:a16="http://schemas.microsoft.com/office/drawing/2014/main" id="{51C2D8D8-A317-6B49-A449-44696E7A46E5}"/>
              </a:ext>
            </a:extLst>
          </p:cNvPr>
          <p:cNvCxnSpPr/>
          <p:nvPr userDrawn="1"/>
        </p:nvCxnSpPr>
        <p:spPr>
          <a:xfrm>
            <a:off x="5303912" y="4356451"/>
            <a:ext cx="1584176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E4B44CC-660E-FF40-8D38-C202D43F55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43910" y="2508718"/>
            <a:ext cx="8704179" cy="705922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chemeClr val="bg1"/>
                </a:solidFill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r>
              <a:rPr lang="en-GB" sz="3600" b="1" dirty="0">
                <a:solidFill>
                  <a:srgbClr val="6632CC"/>
                </a:solidFill>
                <a:latin typeface="Source Sans Pro" charset="0"/>
                <a:ea typeface="Source Sans Pro" charset="0"/>
                <a:cs typeface="Source Sans Pro" charset="0"/>
              </a:rPr>
              <a:t>Thank you very much for your attention! </a:t>
            </a:r>
            <a:endParaRPr lang="en-GB" sz="3600" dirty="0">
              <a:solidFill>
                <a:srgbClr val="6632CC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360567AB-069A-C343-823A-4F1FEAB4A5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57569" y="125734"/>
            <a:ext cx="311313" cy="25294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081BB46-6481-E146-BFC9-DD97244642F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77812" y="524685"/>
            <a:ext cx="254484" cy="25448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4FF02672-F9B9-40CB-8C3A-EF2AE096582E}"/>
              </a:ext>
            </a:extLst>
          </p:cNvPr>
          <p:cNvSpPr txBox="1"/>
          <p:nvPr userDrawn="1"/>
        </p:nvSpPr>
        <p:spPr>
          <a:xfrm>
            <a:off x="4437330" y="886696"/>
            <a:ext cx="21812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info@ontocommons.eu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0FDBCBF8-1870-419F-B3D4-74B632FF0B1B}"/>
              </a:ext>
            </a:extLst>
          </p:cNvPr>
          <p:cNvSpPr txBox="1"/>
          <p:nvPr userDrawn="1"/>
        </p:nvSpPr>
        <p:spPr>
          <a:xfrm>
            <a:off x="4425900" y="482650"/>
            <a:ext cx="3442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linkedin.com/company/</a:t>
            </a:r>
            <a:r>
              <a:rPr lang="en-US" sz="1600" dirty="0" err="1"/>
              <a:t>ontocommons</a:t>
            </a:r>
            <a:endParaRPr lang="it-IT" sz="1600" dirty="0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CD534CEE-664F-489C-A164-8884859095BD}"/>
              </a:ext>
            </a:extLst>
          </p:cNvPr>
          <p:cNvSpPr txBox="1"/>
          <p:nvPr userDrawn="1"/>
        </p:nvSpPr>
        <p:spPr>
          <a:xfrm>
            <a:off x="4425900" y="82928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@ontocommons</a:t>
            </a:r>
            <a:endParaRPr lang="it-IT" sz="1600" dirty="0"/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34B8DE51-C580-4167-98F6-F0DEFC9A82E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35777" y="904896"/>
            <a:ext cx="338554" cy="338554"/>
          </a:xfrm>
          <a:prstGeom prst="rect">
            <a:avLst/>
          </a:prstGeom>
        </p:spPr>
      </p:pic>
      <p:sp>
        <p:nvSpPr>
          <p:cNvPr id="16" name="TextBox 1">
            <a:extLst>
              <a:ext uri="{FF2B5EF4-FFF2-40B4-BE49-F238E27FC236}">
                <a16:creationId xmlns:a16="http://schemas.microsoft.com/office/drawing/2014/main" id="{DDC2E6FF-F534-4CBB-AE60-DAD2A8026D2B}"/>
              </a:ext>
            </a:extLst>
          </p:cNvPr>
          <p:cNvSpPr txBox="1"/>
          <p:nvPr userDrawn="1"/>
        </p:nvSpPr>
        <p:spPr>
          <a:xfrm>
            <a:off x="1061548" y="6364805"/>
            <a:ext cx="10870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</a:rPr>
              <a:t>OntoCommons</a:t>
            </a:r>
            <a:r>
              <a:rPr lang="en-US" sz="1200" dirty="0">
                <a:solidFill>
                  <a:schemeClr val="bg1"/>
                </a:solidFill>
              </a:rPr>
              <a:t> “Ontology-driven data documentation for Industry Commons” has received funding from the European Union’s Horizon </a:t>
            </a:r>
            <a:r>
              <a:rPr lang="en-US" sz="1200" dirty="0" err="1">
                <a:solidFill>
                  <a:schemeClr val="bg1"/>
                </a:solidFill>
              </a:rPr>
              <a:t>Programme</a:t>
            </a:r>
            <a:r>
              <a:rPr lang="en-US" sz="1200" dirty="0">
                <a:solidFill>
                  <a:schemeClr val="bg1"/>
                </a:solidFill>
              </a:rPr>
              <a:t> call H2020 -NMBP-TO-IND-2020-singlestage, Grant Agreement number 862136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90220217-D7D3-45FC-BB63-A02D7CE511C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43331" y="6415594"/>
            <a:ext cx="540129" cy="36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445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Inhalt">
    <p:bg>
      <p:bgRef idx="1001">
        <a:schemeClr val="bg2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0F8F994-9928-F54F-9FC4-2AEDB5DBE0E5}" type="datetime1">
              <a:rPr lang="it-IT"/>
              <a:t>24/02/2021</a:t>
            </a:fld>
            <a:endParaRPr lang="it-IT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8FF2C7C-C65E-45D3-9C76-02EB3CE5CE7E}" type="slidenum">
              <a:rPr lang="en-US"/>
              <a:t>‹N›</a:t>
            </a:fld>
            <a:r>
              <a:rPr lang="en-US"/>
              <a:t>.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 bwMode="auto">
          <a:xfrm>
            <a:off x="2438293" y="1129238"/>
            <a:ext cx="4759751" cy="3993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Formatvorlage des Untertitelmasters durch Klicken bearbeiten</a:t>
            </a:r>
            <a:endParaRPr lang="en-US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3" hasCustomPrompt="1"/>
          </p:nvPr>
        </p:nvSpPr>
        <p:spPr bwMode="auto">
          <a:xfrm rot="16199999">
            <a:off x="11205768" y="3270177"/>
            <a:ext cx="1452629" cy="260567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  <a:lvl2pPr>
              <a:defRPr sz="1000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000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000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0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en-US"/>
              <a:t>www.ontocommons.eu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55C3734-EF3A-4537-B447-C3402F38BB3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165600" y="6479754"/>
            <a:ext cx="3860800" cy="266701"/>
          </a:xfrm>
        </p:spPr>
        <p:txBody>
          <a:bodyPr/>
          <a:lstStyle/>
          <a:p>
            <a:r>
              <a:rPr lang="it-IT" dirty="0" err="1"/>
              <a:t>OntoCommons</a:t>
            </a:r>
            <a:r>
              <a:rPr lang="it-IT" dirty="0"/>
              <a:t> webinar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A931BC6-B5F4-42C4-8724-77C994D4DD1F}"/>
              </a:ext>
            </a:extLst>
          </p:cNvPr>
          <p:cNvSpPr/>
          <p:nvPr userDrawn="1"/>
        </p:nvSpPr>
        <p:spPr>
          <a:xfrm>
            <a:off x="-1" y="4053114"/>
            <a:ext cx="3668337" cy="2804886"/>
          </a:xfrm>
          <a:custGeom>
            <a:avLst/>
            <a:gdLst>
              <a:gd name="connsiteX0" fmla="*/ 859867 w 3668337"/>
              <a:gd name="connsiteY0" fmla="*/ 0 h 2804886"/>
              <a:gd name="connsiteX1" fmla="*/ 3668337 w 3668337"/>
              <a:gd name="connsiteY1" fmla="*/ 2804886 h 2804886"/>
              <a:gd name="connsiteX2" fmla="*/ 0 w 3668337"/>
              <a:gd name="connsiteY2" fmla="*/ 2804886 h 2804886"/>
              <a:gd name="connsiteX3" fmla="*/ 0 w 3668337"/>
              <a:gd name="connsiteY3" fmla="*/ 135136 h 2804886"/>
              <a:gd name="connsiteX4" fmla="*/ 24714 w 3668337"/>
              <a:gd name="connsiteY4" fmla="*/ 126102 h 2804886"/>
              <a:gd name="connsiteX5" fmla="*/ 859867 w 3668337"/>
              <a:gd name="connsiteY5" fmla="*/ 0 h 2804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68337" h="2804886">
                <a:moveTo>
                  <a:pt x="859867" y="0"/>
                </a:moveTo>
                <a:cubicBezTo>
                  <a:pt x="2410942" y="0"/>
                  <a:pt x="3668337" y="1255790"/>
                  <a:pt x="3668337" y="2804886"/>
                </a:cubicBezTo>
                <a:lnTo>
                  <a:pt x="0" y="2804886"/>
                </a:lnTo>
                <a:lnTo>
                  <a:pt x="0" y="135136"/>
                </a:lnTo>
                <a:lnTo>
                  <a:pt x="24714" y="126102"/>
                </a:lnTo>
                <a:cubicBezTo>
                  <a:pt x="288539" y="44149"/>
                  <a:pt x="569041" y="0"/>
                  <a:pt x="859867" y="0"/>
                </a:cubicBezTo>
                <a:close/>
              </a:path>
            </a:pathLst>
          </a:custGeom>
          <a:solidFill>
            <a:srgbClr val="6632CC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1">
            <a:extLst>
              <a:ext uri="{FF2B5EF4-FFF2-40B4-BE49-F238E27FC236}">
                <a16:creationId xmlns:a16="http://schemas.microsoft.com/office/drawing/2014/main" id="{C92942D6-174F-4E7A-8FB6-EA9FED042EB5}"/>
              </a:ext>
            </a:extLst>
          </p:cNvPr>
          <p:cNvSpPr/>
          <p:nvPr userDrawn="1"/>
        </p:nvSpPr>
        <p:spPr>
          <a:xfrm>
            <a:off x="10898002" y="0"/>
            <a:ext cx="1308512" cy="1409701"/>
          </a:xfrm>
          <a:custGeom>
            <a:avLst/>
            <a:gdLst>
              <a:gd name="connsiteX0" fmla="*/ 161073 w 1308512"/>
              <a:gd name="connsiteY0" fmla="*/ 0 h 1409701"/>
              <a:gd name="connsiteX1" fmla="*/ 1308512 w 1308512"/>
              <a:gd name="connsiteY1" fmla="*/ 0 h 1409701"/>
              <a:gd name="connsiteX2" fmla="*/ 1308512 w 1308512"/>
              <a:gd name="connsiteY2" fmla="*/ 1311315 h 1409701"/>
              <a:gd name="connsiteX3" fmla="*/ 1250733 w 1308512"/>
              <a:gd name="connsiteY3" fmla="*/ 1339093 h 1409701"/>
              <a:gd name="connsiteX4" fmla="*/ 900297 w 1308512"/>
              <a:gd name="connsiteY4" fmla="*/ 1409701 h 1409701"/>
              <a:gd name="connsiteX5" fmla="*/ 0 w 1308512"/>
              <a:gd name="connsiteY5" fmla="*/ 511207 h 1409701"/>
              <a:gd name="connsiteX6" fmla="*/ 153757 w 1308512"/>
              <a:gd name="connsiteY6" fmla="*/ 8850 h 1409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8512" h="1409701">
                <a:moveTo>
                  <a:pt x="161073" y="0"/>
                </a:moveTo>
                <a:lnTo>
                  <a:pt x="1308512" y="0"/>
                </a:lnTo>
                <a:lnTo>
                  <a:pt x="1308512" y="1311315"/>
                </a:lnTo>
                <a:lnTo>
                  <a:pt x="1250733" y="1339093"/>
                </a:lnTo>
                <a:cubicBezTo>
                  <a:pt x="1143023" y="1384559"/>
                  <a:pt x="1024602" y="1409701"/>
                  <a:pt x="900297" y="1409701"/>
                </a:cubicBezTo>
                <a:cubicBezTo>
                  <a:pt x="403077" y="1409701"/>
                  <a:pt x="0" y="1007432"/>
                  <a:pt x="0" y="511207"/>
                </a:cubicBezTo>
                <a:cubicBezTo>
                  <a:pt x="0" y="325123"/>
                  <a:pt x="56683" y="152251"/>
                  <a:pt x="153757" y="8850"/>
                </a:cubicBezTo>
                <a:close/>
              </a:path>
            </a:pathLst>
          </a:custGeom>
          <a:solidFill>
            <a:srgbClr val="00DEEB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2882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DB8B0-342C-469D-A91A-A41C2D751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2C47CC0-4FF5-CA4E-98DC-095943488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F994-9928-F54F-9FC4-2AEDB5DBE0E5}" type="datetime1">
              <a:rPr lang="it-IT" smtClean="0"/>
              <a:pPr/>
              <a:t>24/02/2021</a:t>
            </a:fld>
            <a:endParaRPr lang="it-IT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768C60B-023C-8343-8044-17ADCF287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err="1"/>
              <a:t>OntoCommons</a:t>
            </a:r>
            <a:r>
              <a:rPr lang="it-IT" dirty="0"/>
              <a:t> webinar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75AEC84-15E9-C44B-B2E6-9FBCDE4A1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F2C7C-C65E-45D3-9C76-02EB3CE5CE7E}" type="slidenum">
              <a:rPr lang="en-US" smtClean="0"/>
              <a:pPr/>
              <a:t>‹N›</a:t>
            </a:fld>
            <a:r>
              <a:rPr lang="en-US"/>
              <a:t>.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53BFB98-893A-C942-96B3-F5D1C04014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38293" y="1129238"/>
            <a:ext cx="4759752" cy="39931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11205768" y="3270177"/>
            <a:ext cx="1452629" cy="260567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  <a:lvl2pPr>
              <a:defRPr sz="1000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000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000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0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 err="1"/>
              <a:t>www.ontocommons.eu</a:t>
            </a:r>
            <a:endParaRPr lang="en-US" dirty="0"/>
          </a:p>
        </p:txBody>
      </p:sp>
      <p:sp>
        <p:nvSpPr>
          <p:cNvPr id="12" name="Freeform: Shape 9">
            <a:extLst>
              <a:ext uri="{FF2B5EF4-FFF2-40B4-BE49-F238E27FC236}">
                <a16:creationId xmlns:a16="http://schemas.microsoft.com/office/drawing/2014/main" id="{6B4E028F-C693-4F9C-A958-6C1DC1E5563B}"/>
              </a:ext>
            </a:extLst>
          </p:cNvPr>
          <p:cNvSpPr/>
          <p:nvPr userDrawn="1"/>
        </p:nvSpPr>
        <p:spPr>
          <a:xfrm>
            <a:off x="-1" y="4053114"/>
            <a:ext cx="3668337" cy="2804886"/>
          </a:xfrm>
          <a:custGeom>
            <a:avLst/>
            <a:gdLst>
              <a:gd name="connsiteX0" fmla="*/ 859867 w 3668337"/>
              <a:gd name="connsiteY0" fmla="*/ 0 h 2804886"/>
              <a:gd name="connsiteX1" fmla="*/ 3668337 w 3668337"/>
              <a:gd name="connsiteY1" fmla="*/ 2804886 h 2804886"/>
              <a:gd name="connsiteX2" fmla="*/ 0 w 3668337"/>
              <a:gd name="connsiteY2" fmla="*/ 2804886 h 2804886"/>
              <a:gd name="connsiteX3" fmla="*/ 0 w 3668337"/>
              <a:gd name="connsiteY3" fmla="*/ 135136 h 2804886"/>
              <a:gd name="connsiteX4" fmla="*/ 24714 w 3668337"/>
              <a:gd name="connsiteY4" fmla="*/ 126102 h 2804886"/>
              <a:gd name="connsiteX5" fmla="*/ 859867 w 3668337"/>
              <a:gd name="connsiteY5" fmla="*/ 0 h 2804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68337" h="2804886">
                <a:moveTo>
                  <a:pt x="859867" y="0"/>
                </a:moveTo>
                <a:cubicBezTo>
                  <a:pt x="2410942" y="0"/>
                  <a:pt x="3668337" y="1255790"/>
                  <a:pt x="3668337" y="2804886"/>
                </a:cubicBezTo>
                <a:lnTo>
                  <a:pt x="0" y="2804886"/>
                </a:lnTo>
                <a:lnTo>
                  <a:pt x="0" y="135136"/>
                </a:lnTo>
                <a:lnTo>
                  <a:pt x="24714" y="126102"/>
                </a:lnTo>
                <a:cubicBezTo>
                  <a:pt x="288539" y="44149"/>
                  <a:pt x="569041" y="0"/>
                  <a:pt x="859867" y="0"/>
                </a:cubicBezTo>
                <a:close/>
              </a:path>
            </a:pathLst>
          </a:custGeom>
          <a:solidFill>
            <a:srgbClr val="6632CC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1">
            <a:extLst>
              <a:ext uri="{FF2B5EF4-FFF2-40B4-BE49-F238E27FC236}">
                <a16:creationId xmlns:a16="http://schemas.microsoft.com/office/drawing/2014/main" id="{2513BA3A-B71F-4F47-A608-C4DF3F8EA220}"/>
              </a:ext>
            </a:extLst>
          </p:cNvPr>
          <p:cNvSpPr/>
          <p:nvPr userDrawn="1"/>
        </p:nvSpPr>
        <p:spPr>
          <a:xfrm>
            <a:off x="10898002" y="0"/>
            <a:ext cx="1308512" cy="1409701"/>
          </a:xfrm>
          <a:custGeom>
            <a:avLst/>
            <a:gdLst>
              <a:gd name="connsiteX0" fmla="*/ 161073 w 1308512"/>
              <a:gd name="connsiteY0" fmla="*/ 0 h 1409701"/>
              <a:gd name="connsiteX1" fmla="*/ 1308512 w 1308512"/>
              <a:gd name="connsiteY1" fmla="*/ 0 h 1409701"/>
              <a:gd name="connsiteX2" fmla="*/ 1308512 w 1308512"/>
              <a:gd name="connsiteY2" fmla="*/ 1311315 h 1409701"/>
              <a:gd name="connsiteX3" fmla="*/ 1250733 w 1308512"/>
              <a:gd name="connsiteY3" fmla="*/ 1339093 h 1409701"/>
              <a:gd name="connsiteX4" fmla="*/ 900297 w 1308512"/>
              <a:gd name="connsiteY4" fmla="*/ 1409701 h 1409701"/>
              <a:gd name="connsiteX5" fmla="*/ 0 w 1308512"/>
              <a:gd name="connsiteY5" fmla="*/ 511207 h 1409701"/>
              <a:gd name="connsiteX6" fmla="*/ 153757 w 1308512"/>
              <a:gd name="connsiteY6" fmla="*/ 8850 h 1409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8512" h="1409701">
                <a:moveTo>
                  <a:pt x="161073" y="0"/>
                </a:moveTo>
                <a:lnTo>
                  <a:pt x="1308512" y="0"/>
                </a:lnTo>
                <a:lnTo>
                  <a:pt x="1308512" y="1311315"/>
                </a:lnTo>
                <a:lnTo>
                  <a:pt x="1250733" y="1339093"/>
                </a:lnTo>
                <a:cubicBezTo>
                  <a:pt x="1143023" y="1384559"/>
                  <a:pt x="1024602" y="1409701"/>
                  <a:pt x="900297" y="1409701"/>
                </a:cubicBezTo>
                <a:cubicBezTo>
                  <a:pt x="403077" y="1409701"/>
                  <a:pt x="0" y="1007432"/>
                  <a:pt x="0" y="511207"/>
                </a:cubicBezTo>
                <a:cubicBezTo>
                  <a:pt x="0" y="325123"/>
                  <a:pt x="56683" y="152251"/>
                  <a:pt x="153757" y="8850"/>
                </a:cubicBezTo>
                <a:close/>
              </a:path>
            </a:pathLst>
          </a:custGeom>
          <a:solidFill>
            <a:srgbClr val="00DEEB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089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tems creativ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097E7E2-80D8-4640-9B52-01866182B6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32796" y="310856"/>
            <a:ext cx="7884661" cy="664759"/>
          </a:xfrm>
        </p:spPr>
        <p:txBody>
          <a:bodyPr anchor="t" anchorCtr="0">
            <a:normAutofit/>
          </a:bodyPr>
          <a:lstStyle>
            <a:lvl1pPr algn="l"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B151EC9-3D07-41D4-8A26-4645F83F74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32797" y="1147752"/>
            <a:ext cx="7884660" cy="52389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69378AF-60C5-4658-A096-DB9BA238FB37}"/>
              </a:ext>
            </a:extLst>
          </p:cNvPr>
          <p:cNvSpPr/>
          <p:nvPr userDrawn="1"/>
        </p:nvSpPr>
        <p:spPr>
          <a:xfrm>
            <a:off x="-1" y="4053114"/>
            <a:ext cx="3668337" cy="2804886"/>
          </a:xfrm>
          <a:custGeom>
            <a:avLst/>
            <a:gdLst>
              <a:gd name="connsiteX0" fmla="*/ 859867 w 3668337"/>
              <a:gd name="connsiteY0" fmla="*/ 0 h 2804886"/>
              <a:gd name="connsiteX1" fmla="*/ 3668337 w 3668337"/>
              <a:gd name="connsiteY1" fmla="*/ 2804886 h 2804886"/>
              <a:gd name="connsiteX2" fmla="*/ 0 w 3668337"/>
              <a:gd name="connsiteY2" fmla="*/ 2804886 h 2804886"/>
              <a:gd name="connsiteX3" fmla="*/ 0 w 3668337"/>
              <a:gd name="connsiteY3" fmla="*/ 135136 h 2804886"/>
              <a:gd name="connsiteX4" fmla="*/ 24714 w 3668337"/>
              <a:gd name="connsiteY4" fmla="*/ 126102 h 2804886"/>
              <a:gd name="connsiteX5" fmla="*/ 859867 w 3668337"/>
              <a:gd name="connsiteY5" fmla="*/ 0 h 2804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68337" h="2804886">
                <a:moveTo>
                  <a:pt x="859867" y="0"/>
                </a:moveTo>
                <a:cubicBezTo>
                  <a:pt x="2410942" y="0"/>
                  <a:pt x="3668337" y="1255790"/>
                  <a:pt x="3668337" y="2804886"/>
                </a:cubicBezTo>
                <a:lnTo>
                  <a:pt x="0" y="2804886"/>
                </a:lnTo>
                <a:lnTo>
                  <a:pt x="0" y="135136"/>
                </a:lnTo>
                <a:lnTo>
                  <a:pt x="24714" y="126102"/>
                </a:lnTo>
                <a:cubicBezTo>
                  <a:pt x="288539" y="44149"/>
                  <a:pt x="569041" y="0"/>
                  <a:pt x="859867" y="0"/>
                </a:cubicBezTo>
                <a:close/>
              </a:path>
            </a:pathLst>
          </a:custGeom>
          <a:solidFill>
            <a:srgbClr val="6632CC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1D9F4E6-F0DA-46E6-9690-2C56A507F0E0}"/>
              </a:ext>
            </a:extLst>
          </p:cNvPr>
          <p:cNvSpPr/>
          <p:nvPr userDrawn="1"/>
        </p:nvSpPr>
        <p:spPr>
          <a:xfrm>
            <a:off x="10898002" y="0"/>
            <a:ext cx="1308512" cy="1409701"/>
          </a:xfrm>
          <a:custGeom>
            <a:avLst/>
            <a:gdLst>
              <a:gd name="connsiteX0" fmla="*/ 161073 w 1308512"/>
              <a:gd name="connsiteY0" fmla="*/ 0 h 1409701"/>
              <a:gd name="connsiteX1" fmla="*/ 1308512 w 1308512"/>
              <a:gd name="connsiteY1" fmla="*/ 0 h 1409701"/>
              <a:gd name="connsiteX2" fmla="*/ 1308512 w 1308512"/>
              <a:gd name="connsiteY2" fmla="*/ 1311315 h 1409701"/>
              <a:gd name="connsiteX3" fmla="*/ 1250733 w 1308512"/>
              <a:gd name="connsiteY3" fmla="*/ 1339093 h 1409701"/>
              <a:gd name="connsiteX4" fmla="*/ 900297 w 1308512"/>
              <a:gd name="connsiteY4" fmla="*/ 1409701 h 1409701"/>
              <a:gd name="connsiteX5" fmla="*/ 0 w 1308512"/>
              <a:gd name="connsiteY5" fmla="*/ 511207 h 1409701"/>
              <a:gd name="connsiteX6" fmla="*/ 153757 w 1308512"/>
              <a:gd name="connsiteY6" fmla="*/ 8850 h 1409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8512" h="1409701">
                <a:moveTo>
                  <a:pt x="161073" y="0"/>
                </a:moveTo>
                <a:lnTo>
                  <a:pt x="1308512" y="0"/>
                </a:lnTo>
                <a:lnTo>
                  <a:pt x="1308512" y="1311315"/>
                </a:lnTo>
                <a:lnTo>
                  <a:pt x="1250733" y="1339093"/>
                </a:lnTo>
                <a:cubicBezTo>
                  <a:pt x="1143023" y="1384559"/>
                  <a:pt x="1024602" y="1409701"/>
                  <a:pt x="900297" y="1409701"/>
                </a:cubicBezTo>
                <a:cubicBezTo>
                  <a:pt x="403077" y="1409701"/>
                  <a:pt x="0" y="1007432"/>
                  <a:pt x="0" y="511207"/>
                </a:cubicBezTo>
                <a:cubicBezTo>
                  <a:pt x="0" y="325123"/>
                  <a:pt x="56683" y="152251"/>
                  <a:pt x="153757" y="8850"/>
                </a:cubicBezTo>
                <a:close/>
              </a:path>
            </a:pathLst>
          </a:custGeom>
          <a:solidFill>
            <a:srgbClr val="00DEEB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F0FC1B2-5267-B146-B76C-EF73101B09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7041" y="6381328"/>
            <a:ext cx="8173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i="0">
                <a:solidFill>
                  <a:srgbClr val="6632CC"/>
                </a:solidFill>
                <a:latin typeface="Myriad Pro" panose="020B0503030403020204" pitchFamily="34" charset="0"/>
              </a:defRPr>
            </a:lvl1pPr>
          </a:lstStyle>
          <a:p>
            <a:fld id="{98FF2C7C-C65E-45D3-9C76-02EB3CE5CE7E}" type="slidenum">
              <a:rPr lang="en-US" smtClean="0"/>
              <a:pPr/>
              <a:t>‹N›</a:t>
            </a:fld>
            <a:r>
              <a:rPr lang="en-US" dirty="0"/>
              <a:t>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D6AAB2-0702-C94A-8D9A-FCBF38C1C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F994-9928-F54F-9FC4-2AEDB5DBE0E5}" type="datetime1">
              <a:rPr lang="it-IT" smtClean="0"/>
              <a:pPr/>
              <a:t>24/02/2021</a:t>
            </a:fld>
            <a:endParaRPr lang="it-IT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46EF74-962C-ED4D-B153-BD671C3C5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err="1"/>
              <a:t>OntoCommons</a:t>
            </a:r>
            <a:r>
              <a:rPr lang="it-IT" dirty="0"/>
              <a:t> webinar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11205768" y="3270177"/>
            <a:ext cx="1452629" cy="260567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  <a:lvl2pPr>
              <a:defRPr sz="1000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000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000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0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 err="1"/>
              <a:t>www.ontocommons.eu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1849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4EFE1-4FE1-FC44-B6E7-8B3FF2BC6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6D2DD4-5D12-214C-A5F0-42B8A34B8DB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0F8F994-9928-F54F-9FC4-2AEDB5DBE0E5}" type="datetime1">
              <a:rPr lang="it-IT" smtClean="0"/>
              <a:pPr/>
              <a:t>24/02/2021</a:t>
            </a:fld>
            <a:endParaRPr lang="it-I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C75319-D2E0-CB46-B0E7-154F4351981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 err="1"/>
              <a:t>OntoCommons</a:t>
            </a:r>
            <a:r>
              <a:rPr lang="it-IT" dirty="0"/>
              <a:t> webinar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D365AF3E-653F-F143-9FD9-2562AF561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>
            <a:lvl1pPr marL="171450" indent="-171450">
              <a:buFontTx/>
              <a:buBlip>
                <a:blip r:embed="rId2"/>
              </a:buBlip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28650" indent="-171450">
              <a:buSzPct val="90000"/>
              <a:buFontTx/>
              <a:buBlip>
                <a:blip r:embed="rId2"/>
              </a:buBlip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085850" indent="-171450">
              <a:buSzPct val="80000"/>
              <a:buFontTx/>
              <a:buBlip>
                <a:blip r:embed="rId2"/>
              </a:buBlip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543050" indent="-171450">
              <a:buSzPct val="70000"/>
              <a:buFontTx/>
              <a:buBlip>
                <a:blip r:embed="rId2"/>
              </a:buBlip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00250" indent="-171450">
              <a:buSzPct val="60000"/>
              <a:buFontTx/>
              <a:buBlip>
                <a:blip r:embed="rId2"/>
              </a:buBlip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D408710-E05B-6D47-ABD7-A1F2553449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7041" y="6381328"/>
            <a:ext cx="8173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i="0">
                <a:solidFill>
                  <a:srgbClr val="6632CC"/>
                </a:solidFill>
                <a:latin typeface="Myriad Pro" panose="020B0503030403020204" pitchFamily="34" charset="0"/>
              </a:defRPr>
            </a:lvl1pPr>
          </a:lstStyle>
          <a:p>
            <a:fld id="{98FF2C7C-C65E-45D3-9C76-02EB3CE5CE7E}" type="slidenum">
              <a:rPr lang="en-US" smtClean="0"/>
              <a:pPr/>
              <a:t>‹N›</a:t>
            </a:fld>
            <a:r>
              <a:rPr lang="en-US" dirty="0"/>
              <a:t>.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11205768" y="3270177"/>
            <a:ext cx="1452629" cy="260567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  <a:lvl2pPr>
              <a:defRPr sz="1000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000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000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0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 err="1"/>
              <a:t>www.ontocommons.eu</a:t>
            </a:r>
            <a:endParaRPr lang="en-US" dirty="0"/>
          </a:p>
        </p:txBody>
      </p:sp>
      <p:sp>
        <p:nvSpPr>
          <p:cNvPr id="9" name="Freeform: Shape 9">
            <a:extLst>
              <a:ext uri="{FF2B5EF4-FFF2-40B4-BE49-F238E27FC236}">
                <a16:creationId xmlns:a16="http://schemas.microsoft.com/office/drawing/2014/main" id="{B8DE8710-50DB-4A91-A0EC-3AF1298C686F}"/>
              </a:ext>
            </a:extLst>
          </p:cNvPr>
          <p:cNvSpPr/>
          <p:nvPr userDrawn="1"/>
        </p:nvSpPr>
        <p:spPr>
          <a:xfrm>
            <a:off x="-1" y="4053114"/>
            <a:ext cx="3668337" cy="2804886"/>
          </a:xfrm>
          <a:custGeom>
            <a:avLst/>
            <a:gdLst>
              <a:gd name="connsiteX0" fmla="*/ 859867 w 3668337"/>
              <a:gd name="connsiteY0" fmla="*/ 0 h 2804886"/>
              <a:gd name="connsiteX1" fmla="*/ 3668337 w 3668337"/>
              <a:gd name="connsiteY1" fmla="*/ 2804886 h 2804886"/>
              <a:gd name="connsiteX2" fmla="*/ 0 w 3668337"/>
              <a:gd name="connsiteY2" fmla="*/ 2804886 h 2804886"/>
              <a:gd name="connsiteX3" fmla="*/ 0 w 3668337"/>
              <a:gd name="connsiteY3" fmla="*/ 135136 h 2804886"/>
              <a:gd name="connsiteX4" fmla="*/ 24714 w 3668337"/>
              <a:gd name="connsiteY4" fmla="*/ 126102 h 2804886"/>
              <a:gd name="connsiteX5" fmla="*/ 859867 w 3668337"/>
              <a:gd name="connsiteY5" fmla="*/ 0 h 2804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68337" h="2804886">
                <a:moveTo>
                  <a:pt x="859867" y="0"/>
                </a:moveTo>
                <a:cubicBezTo>
                  <a:pt x="2410942" y="0"/>
                  <a:pt x="3668337" y="1255790"/>
                  <a:pt x="3668337" y="2804886"/>
                </a:cubicBezTo>
                <a:lnTo>
                  <a:pt x="0" y="2804886"/>
                </a:lnTo>
                <a:lnTo>
                  <a:pt x="0" y="135136"/>
                </a:lnTo>
                <a:lnTo>
                  <a:pt x="24714" y="126102"/>
                </a:lnTo>
                <a:cubicBezTo>
                  <a:pt x="288539" y="44149"/>
                  <a:pt x="569041" y="0"/>
                  <a:pt x="859867" y="0"/>
                </a:cubicBezTo>
                <a:close/>
              </a:path>
            </a:pathLst>
          </a:custGeom>
          <a:solidFill>
            <a:srgbClr val="6632CC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11">
            <a:extLst>
              <a:ext uri="{FF2B5EF4-FFF2-40B4-BE49-F238E27FC236}">
                <a16:creationId xmlns:a16="http://schemas.microsoft.com/office/drawing/2014/main" id="{F1894D75-FAEF-47B4-8761-DC936F33130F}"/>
              </a:ext>
            </a:extLst>
          </p:cNvPr>
          <p:cNvSpPr/>
          <p:nvPr userDrawn="1"/>
        </p:nvSpPr>
        <p:spPr>
          <a:xfrm>
            <a:off x="10898002" y="0"/>
            <a:ext cx="1308512" cy="1409701"/>
          </a:xfrm>
          <a:custGeom>
            <a:avLst/>
            <a:gdLst>
              <a:gd name="connsiteX0" fmla="*/ 161073 w 1308512"/>
              <a:gd name="connsiteY0" fmla="*/ 0 h 1409701"/>
              <a:gd name="connsiteX1" fmla="*/ 1308512 w 1308512"/>
              <a:gd name="connsiteY1" fmla="*/ 0 h 1409701"/>
              <a:gd name="connsiteX2" fmla="*/ 1308512 w 1308512"/>
              <a:gd name="connsiteY2" fmla="*/ 1311315 h 1409701"/>
              <a:gd name="connsiteX3" fmla="*/ 1250733 w 1308512"/>
              <a:gd name="connsiteY3" fmla="*/ 1339093 h 1409701"/>
              <a:gd name="connsiteX4" fmla="*/ 900297 w 1308512"/>
              <a:gd name="connsiteY4" fmla="*/ 1409701 h 1409701"/>
              <a:gd name="connsiteX5" fmla="*/ 0 w 1308512"/>
              <a:gd name="connsiteY5" fmla="*/ 511207 h 1409701"/>
              <a:gd name="connsiteX6" fmla="*/ 153757 w 1308512"/>
              <a:gd name="connsiteY6" fmla="*/ 8850 h 1409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8512" h="1409701">
                <a:moveTo>
                  <a:pt x="161073" y="0"/>
                </a:moveTo>
                <a:lnTo>
                  <a:pt x="1308512" y="0"/>
                </a:lnTo>
                <a:lnTo>
                  <a:pt x="1308512" y="1311315"/>
                </a:lnTo>
                <a:lnTo>
                  <a:pt x="1250733" y="1339093"/>
                </a:lnTo>
                <a:cubicBezTo>
                  <a:pt x="1143023" y="1384559"/>
                  <a:pt x="1024602" y="1409701"/>
                  <a:pt x="900297" y="1409701"/>
                </a:cubicBezTo>
                <a:cubicBezTo>
                  <a:pt x="403077" y="1409701"/>
                  <a:pt x="0" y="1007432"/>
                  <a:pt x="0" y="511207"/>
                </a:cubicBezTo>
                <a:cubicBezTo>
                  <a:pt x="0" y="325123"/>
                  <a:pt x="56683" y="152251"/>
                  <a:pt x="153757" y="8850"/>
                </a:cubicBezTo>
                <a:close/>
              </a:path>
            </a:pathLst>
          </a:custGeom>
          <a:solidFill>
            <a:srgbClr val="00DEEB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02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caption 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404AA-5B30-E64D-9550-2A99938D0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357630-AC97-674D-8F68-0E6D804893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F2C7C-C65E-45D3-9C76-02EB3CE5CE7E}" type="slidenum">
              <a:rPr lang="en-US" smtClean="0"/>
              <a:pPr/>
              <a:t>‹N›</a:t>
            </a:fld>
            <a:r>
              <a:rPr lang="en-US"/>
              <a:t>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7A5B25-B26C-4A4B-841D-50D6094C8F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0F8F994-9928-F54F-9FC4-2AEDB5DBE0E5}" type="datetime1">
              <a:rPr lang="it-IT" smtClean="0"/>
              <a:pPr/>
              <a:t>24/02/2021</a:t>
            </a:fld>
            <a:endParaRPr lang="it-I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66B3BD-E02C-CF42-96FE-22700AB1FB4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dirty="0" err="1"/>
              <a:t>OntoCommons</a:t>
            </a:r>
            <a:r>
              <a:rPr lang="it-IT" dirty="0"/>
              <a:t> webinar</a:t>
            </a: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688B0A78-2CA1-7D40-8C07-FD6A9F1C289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 marL="171450" indent="-171450">
              <a:buFontTx/>
              <a:buBlip>
                <a:blip r:embed="rId2"/>
              </a:buBlip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28650" indent="-171450">
              <a:buSzPct val="90000"/>
              <a:buFontTx/>
              <a:buBlip>
                <a:blip r:embed="rId2"/>
              </a:buBlip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085850" indent="-171450">
              <a:buSzPct val="80000"/>
              <a:buFontTx/>
              <a:buBlip>
                <a:blip r:embed="rId2"/>
              </a:buBlip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543050" indent="-171450">
              <a:buSzPct val="70000"/>
              <a:buFontTx/>
              <a:buBlip>
                <a:blip r:embed="rId2"/>
              </a:buBlip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00250" indent="-171450">
              <a:buSzPct val="60000"/>
              <a:buFontTx/>
              <a:buBlip>
                <a:blip r:embed="rId2"/>
              </a:buBlip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6EAD236E-9BC6-2E4B-8E97-2294094D364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18830" y="1600201"/>
            <a:ext cx="5384800" cy="4525963"/>
          </a:xfrm>
          <a:prstGeom prst="rect">
            <a:avLst/>
          </a:prstGeom>
        </p:spPr>
        <p:txBody>
          <a:bodyPr/>
          <a:lstStyle>
            <a:lvl1pPr marL="171450" indent="-171450">
              <a:buFontTx/>
              <a:buBlip>
                <a:blip r:embed="rId2"/>
              </a:buBlip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628650" indent="-171450">
              <a:buSzPct val="90000"/>
              <a:buFontTx/>
              <a:buBlip>
                <a:blip r:embed="rId2"/>
              </a:buBlip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085850" indent="-171450">
              <a:buSzPct val="80000"/>
              <a:buFontTx/>
              <a:buBlip>
                <a:blip r:embed="rId2"/>
              </a:buBlip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543050" indent="-171450">
              <a:buSzPct val="70000"/>
              <a:buFontTx/>
              <a:buBlip>
                <a:blip r:embed="rId2"/>
              </a:buBlip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00250" indent="-171450">
              <a:buSzPct val="60000"/>
              <a:buFontTx/>
              <a:buBlip>
                <a:blip r:embed="rId2"/>
              </a:buBlip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11205768" y="3270177"/>
            <a:ext cx="1452629" cy="260567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  <a:lvl2pPr>
              <a:defRPr sz="1000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000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000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0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 err="1"/>
              <a:t>www.ontocommons.eu</a:t>
            </a:r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E89D513-87A6-4B95-9305-74CAE6FD8DA4}"/>
              </a:ext>
            </a:extLst>
          </p:cNvPr>
          <p:cNvSpPr/>
          <p:nvPr userDrawn="1"/>
        </p:nvSpPr>
        <p:spPr>
          <a:xfrm>
            <a:off x="-1" y="4053114"/>
            <a:ext cx="3668337" cy="2804886"/>
          </a:xfrm>
          <a:custGeom>
            <a:avLst/>
            <a:gdLst>
              <a:gd name="connsiteX0" fmla="*/ 859867 w 3668337"/>
              <a:gd name="connsiteY0" fmla="*/ 0 h 2804886"/>
              <a:gd name="connsiteX1" fmla="*/ 3668337 w 3668337"/>
              <a:gd name="connsiteY1" fmla="*/ 2804886 h 2804886"/>
              <a:gd name="connsiteX2" fmla="*/ 0 w 3668337"/>
              <a:gd name="connsiteY2" fmla="*/ 2804886 h 2804886"/>
              <a:gd name="connsiteX3" fmla="*/ 0 w 3668337"/>
              <a:gd name="connsiteY3" fmla="*/ 135136 h 2804886"/>
              <a:gd name="connsiteX4" fmla="*/ 24714 w 3668337"/>
              <a:gd name="connsiteY4" fmla="*/ 126102 h 2804886"/>
              <a:gd name="connsiteX5" fmla="*/ 859867 w 3668337"/>
              <a:gd name="connsiteY5" fmla="*/ 0 h 2804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68337" h="2804886">
                <a:moveTo>
                  <a:pt x="859867" y="0"/>
                </a:moveTo>
                <a:cubicBezTo>
                  <a:pt x="2410942" y="0"/>
                  <a:pt x="3668337" y="1255790"/>
                  <a:pt x="3668337" y="2804886"/>
                </a:cubicBezTo>
                <a:lnTo>
                  <a:pt x="0" y="2804886"/>
                </a:lnTo>
                <a:lnTo>
                  <a:pt x="0" y="135136"/>
                </a:lnTo>
                <a:lnTo>
                  <a:pt x="24714" y="126102"/>
                </a:lnTo>
                <a:cubicBezTo>
                  <a:pt x="288539" y="44149"/>
                  <a:pt x="569041" y="0"/>
                  <a:pt x="859867" y="0"/>
                </a:cubicBezTo>
                <a:close/>
              </a:path>
            </a:pathLst>
          </a:custGeom>
          <a:solidFill>
            <a:srgbClr val="6632CC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3EE7524-42B4-4090-A71C-84ED2BF590EE}"/>
              </a:ext>
            </a:extLst>
          </p:cNvPr>
          <p:cNvSpPr/>
          <p:nvPr userDrawn="1"/>
        </p:nvSpPr>
        <p:spPr>
          <a:xfrm>
            <a:off x="10898002" y="0"/>
            <a:ext cx="1308512" cy="1409701"/>
          </a:xfrm>
          <a:custGeom>
            <a:avLst/>
            <a:gdLst>
              <a:gd name="connsiteX0" fmla="*/ 161073 w 1308512"/>
              <a:gd name="connsiteY0" fmla="*/ 0 h 1409701"/>
              <a:gd name="connsiteX1" fmla="*/ 1308512 w 1308512"/>
              <a:gd name="connsiteY1" fmla="*/ 0 h 1409701"/>
              <a:gd name="connsiteX2" fmla="*/ 1308512 w 1308512"/>
              <a:gd name="connsiteY2" fmla="*/ 1311315 h 1409701"/>
              <a:gd name="connsiteX3" fmla="*/ 1250733 w 1308512"/>
              <a:gd name="connsiteY3" fmla="*/ 1339093 h 1409701"/>
              <a:gd name="connsiteX4" fmla="*/ 900297 w 1308512"/>
              <a:gd name="connsiteY4" fmla="*/ 1409701 h 1409701"/>
              <a:gd name="connsiteX5" fmla="*/ 0 w 1308512"/>
              <a:gd name="connsiteY5" fmla="*/ 511207 h 1409701"/>
              <a:gd name="connsiteX6" fmla="*/ 153757 w 1308512"/>
              <a:gd name="connsiteY6" fmla="*/ 8850 h 1409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8512" h="1409701">
                <a:moveTo>
                  <a:pt x="161073" y="0"/>
                </a:moveTo>
                <a:lnTo>
                  <a:pt x="1308512" y="0"/>
                </a:lnTo>
                <a:lnTo>
                  <a:pt x="1308512" y="1311315"/>
                </a:lnTo>
                <a:lnTo>
                  <a:pt x="1250733" y="1339093"/>
                </a:lnTo>
                <a:cubicBezTo>
                  <a:pt x="1143023" y="1384559"/>
                  <a:pt x="1024602" y="1409701"/>
                  <a:pt x="900297" y="1409701"/>
                </a:cubicBezTo>
                <a:cubicBezTo>
                  <a:pt x="403077" y="1409701"/>
                  <a:pt x="0" y="1007432"/>
                  <a:pt x="0" y="511207"/>
                </a:cubicBezTo>
                <a:cubicBezTo>
                  <a:pt x="0" y="325123"/>
                  <a:pt x="56683" y="152251"/>
                  <a:pt x="153757" y="8850"/>
                </a:cubicBezTo>
                <a:close/>
              </a:path>
            </a:pathLst>
          </a:custGeom>
          <a:solidFill>
            <a:srgbClr val="00DEEB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385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caption doub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B69EE-743E-BF4E-BF7C-61EB1E618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EF912E-9F8C-604B-9513-28741B221C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F2C7C-C65E-45D3-9C76-02EB3CE5CE7E}" type="slidenum">
              <a:rPr lang="en-US" smtClean="0"/>
              <a:pPr/>
              <a:t>‹N›</a:t>
            </a:fld>
            <a:r>
              <a:rPr lang="en-US"/>
              <a:t>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759B2-3C3F-4146-825A-35A39A9B5F3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0F8F994-9928-F54F-9FC4-2AEDB5DBE0E5}" type="datetime1">
              <a:rPr lang="it-IT" smtClean="0"/>
              <a:pPr/>
              <a:t>24/02/2021</a:t>
            </a:fld>
            <a:endParaRPr lang="it-I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01B413-6F63-354A-B3DC-0FFB5AD8115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dirty="0" err="1"/>
              <a:t>OntoCommons</a:t>
            </a:r>
            <a:r>
              <a:rPr lang="it-IT" dirty="0"/>
              <a:t> webinar</a:t>
            </a:r>
          </a:p>
        </p:txBody>
      </p:sp>
      <p:sp>
        <p:nvSpPr>
          <p:cNvPr id="8" name="Segnaposto testo 3">
            <a:extLst>
              <a:ext uri="{FF2B5EF4-FFF2-40B4-BE49-F238E27FC236}">
                <a16:creationId xmlns:a16="http://schemas.microsoft.com/office/drawing/2014/main" id="{8844F531-F7BD-624D-BD22-82CE5DFFC6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280412"/>
            <a:ext cx="4011084" cy="38457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FEE5AC4B-3EEA-D14B-9768-191ED01F67F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766732" y="1340185"/>
            <a:ext cx="6815667" cy="4785979"/>
          </a:xfrm>
          <a:prstGeom prst="rect">
            <a:avLst/>
          </a:prstGeom>
        </p:spPr>
        <p:txBody>
          <a:bodyPr/>
          <a:lstStyle>
            <a:lvl1pPr marL="171450" indent="-171450">
              <a:buFontTx/>
              <a:buBlip>
                <a:blip r:embed="rId2"/>
              </a:buBlip>
              <a:defRPr sz="2800">
                <a:solidFill>
                  <a:schemeClr val="tx2">
                    <a:lumMod val="85000"/>
                    <a:lumOff val="15000"/>
                  </a:schemeClr>
                </a:solidFill>
              </a:defRPr>
            </a:lvl1pPr>
            <a:lvl2pPr marL="628650" indent="-171450">
              <a:buSzPct val="90000"/>
              <a:buFontTx/>
              <a:buBlip>
                <a:blip r:embed="rId2"/>
              </a:buBlip>
              <a:defRPr sz="2800">
                <a:solidFill>
                  <a:schemeClr val="tx2">
                    <a:lumMod val="85000"/>
                    <a:lumOff val="15000"/>
                  </a:schemeClr>
                </a:solidFill>
              </a:defRPr>
            </a:lvl2pPr>
            <a:lvl3pPr marL="1085850" indent="-171450">
              <a:buSzPct val="80000"/>
              <a:buFontTx/>
              <a:buBlip>
                <a:blip r:embed="rId2"/>
              </a:buBlip>
              <a:defRPr sz="2800">
                <a:solidFill>
                  <a:schemeClr val="tx2">
                    <a:lumMod val="85000"/>
                    <a:lumOff val="15000"/>
                  </a:schemeClr>
                </a:solidFill>
              </a:defRPr>
            </a:lvl3pPr>
            <a:lvl4pPr marL="1543050" indent="-171450">
              <a:buSzPct val="70000"/>
              <a:buFontTx/>
              <a:buBlip>
                <a:blip r:embed="rId2"/>
              </a:buBlip>
              <a:defRPr sz="2800">
                <a:solidFill>
                  <a:schemeClr val="tx2">
                    <a:lumMod val="85000"/>
                    <a:lumOff val="15000"/>
                  </a:schemeClr>
                </a:solidFill>
              </a:defRPr>
            </a:lvl4pPr>
            <a:lvl5pPr marL="2000250" indent="-171450">
              <a:buSzPct val="60000"/>
              <a:buFontTx/>
              <a:buBlip>
                <a:blip r:embed="rId2"/>
              </a:buBlip>
              <a:defRPr sz="2800">
                <a:solidFill>
                  <a:schemeClr val="tx2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A49C200-E2B3-6042-8E67-56B16C49DC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072" y="1339664"/>
            <a:ext cx="4011613" cy="816682"/>
          </a:xfrm>
          <a:prstGeom prst="rect">
            <a:avLst/>
          </a:prstGeom>
        </p:spPr>
        <p:txBody>
          <a:bodyPr/>
          <a:lstStyle>
            <a:lvl1pPr>
              <a:defRPr lang="it-IT" dirty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r>
              <a:rPr lang="en-US" dirty="0">
                <a:latin typeface="+mj-lt"/>
              </a:rPr>
              <a:t>Click to edit Master title style</a:t>
            </a:r>
            <a:endParaRPr lang="it-IT" dirty="0">
              <a:latin typeface="+mj-lt"/>
            </a:endParaRP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11205768" y="3270177"/>
            <a:ext cx="1452629" cy="260567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  <a:lvl2pPr>
              <a:defRPr sz="1000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000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000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0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 err="1"/>
              <a:t>www.ontocommons.eu</a:t>
            </a:r>
            <a:endParaRPr lang="en-US" dirty="0"/>
          </a:p>
        </p:txBody>
      </p:sp>
      <p:sp>
        <p:nvSpPr>
          <p:cNvPr id="11" name="Freeform: Shape 9">
            <a:extLst>
              <a:ext uri="{FF2B5EF4-FFF2-40B4-BE49-F238E27FC236}">
                <a16:creationId xmlns:a16="http://schemas.microsoft.com/office/drawing/2014/main" id="{E0A27E31-A804-43F8-8707-B3C33C132481}"/>
              </a:ext>
            </a:extLst>
          </p:cNvPr>
          <p:cNvSpPr/>
          <p:nvPr userDrawn="1"/>
        </p:nvSpPr>
        <p:spPr>
          <a:xfrm>
            <a:off x="-1" y="4053114"/>
            <a:ext cx="3668337" cy="2804886"/>
          </a:xfrm>
          <a:custGeom>
            <a:avLst/>
            <a:gdLst>
              <a:gd name="connsiteX0" fmla="*/ 859867 w 3668337"/>
              <a:gd name="connsiteY0" fmla="*/ 0 h 2804886"/>
              <a:gd name="connsiteX1" fmla="*/ 3668337 w 3668337"/>
              <a:gd name="connsiteY1" fmla="*/ 2804886 h 2804886"/>
              <a:gd name="connsiteX2" fmla="*/ 0 w 3668337"/>
              <a:gd name="connsiteY2" fmla="*/ 2804886 h 2804886"/>
              <a:gd name="connsiteX3" fmla="*/ 0 w 3668337"/>
              <a:gd name="connsiteY3" fmla="*/ 135136 h 2804886"/>
              <a:gd name="connsiteX4" fmla="*/ 24714 w 3668337"/>
              <a:gd name="connsiteY4" fmla="*/ 126102 h 2804886"/>
              <a:gd name="connsiteX5" fmla="*/ 859867 w 3668337"/>
              <a:gd name="connsiteY5" fmla="*/ 0 h 2804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68337" h="2804886">
                <a:moveTo>
                  <a:pt x="859867" y="0"/>
                </a:moveTo>
                <a:cubicBezTo>
                  <a:pt x="2410942" y="0"/>
                  <a:pt x="3668337" y="1255790"/>
                  <a:pt x="3668337" y="2804886"/>
                </a:cubicBezTo>
                <a:lnTo>
                  <a:pt x="0" y="2804886"/>
                </a:lnTo>
                <a:lnTo>
                  <a:pt x="0" y="135136"/>
                </a:lnTo>
                <a:lnTo>
                  <a:pt x="24714" y="126102"/>
                </a:lnTo>
                <a:cubicBezTo>
                  <a:pt x="288539" y="44149"/>
                  <a:pt x="569041" y="0"/>
                  <a:pt x="859867" y="0"/>
                </a:cubicBezTo>
                <a:close/>
              </a:path>
            </a:pathLst>
          </a:custGeom>
          <a:solidFill>
            <a:srgbClr val="6632CC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B9043A1-65B1-44C3-9F15-85F4A7E55739}"/>
              </a:ext>
            </a:extLst>
          </p:cNvPr>
          <p:cNvSpPr/>
          <p:nvPr userDrawn="1"/>
        </p:nvSpPr>
        <p:spPr>
          <a:xfrm>
            <a:off x="10898002" y="0"/>
            <a:ext cx="1308512" cy="1409701"/>
          </a:xfrm>
          <a:custGeom>
            <a:avLst/>
            <a:gdLst>
              <a:gd name="connsiteX0" fmla="*/ 161073 w 1308512"/>
              <a:gd name="connsiteY0" fmla="*/ 0 h 1409701"/>
              <a:gd name="connsiteX1" fmla="*/ 1308512 w 1308512"/>
              <a:gd name="connsiteY1" fmla="*/ 0 h 1409701"/>
              <a:gd name="connsiteX2" fmla="*/ 1308512 w 1308512"/>
              <a:gd name="connsiteY2" fmla="*/ 1311315 h 1409701"/>
              <a:gd name="connsiteX3" fmla="*/ 1250733 w 1308512"/>
              <a:gd name="connsiteY3" fmla="*/ 1339093 h 1409701"/>
              <a:gd name="connsiteX4" fmla="*/ 900297 w 1308512"/>
              <a:gd name="connsiteY4" fmla="*/ 1409701 h 1409701"/>
              <a:gd name="connsiteX5" fmla="*/ 0 w 1308512"/>
              <a:gd name="connsiteY5" fmla="*/ 511207 h 1409701"/>
              <a:gd name="connsiteX6" fmla="*/ 153757 w 1308512"/>
              <a:gd name="connsiteY6" fmla="*/ 8850 h 1409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8512" h="1409701">
                <a:moveTo>
                  <a:pt x="161073" y="0"/>
                </a:moveTo>
                <a:lnTo>
                  <a:pt x="1308512" y="0"/>
                </a:lnTo>
                <a:lnTo>
                  <a:pt x="1308512" y="1311315"/>
                </a:lnTo>
                <a:lnTo>
                  <a:pt x="1250733" y="1339093"/>
                </a:lnTo>
                <a:cubicBezTo>
                  <a:pt x="1143023" y="1384559"/>
                  <a:pt x="1024602" y="1409701"/>
                  <a:pt x="900297" y="1409701"/>
                </a:cubicBezTo>
                <a:cubicBezTo>
                  <a:pt x="403077" y="1409701"/>
                  <a:pt x="0" y="1007432"/>
                  <a:pt x="0" y="511207"/>
                </a:cubicBezTo>
                <a:cubicBezTo>
                  <a:pt x="0" y="325123"/>
                  <a:pt x="56683" y="152251"/>
                  <a:pt x="153757" y="8850"/>
                </a:cubicBezTo>
                <a:close/>
              </a:path>
            </a:pathLst>
          </a:custGeom>
          <a:solidFill>
            <a:srgbClr val="00DEEB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724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photo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4">
            <a:extLst>
              <a:ext uri="{FF2B5EF4-FFF2-40B4-BE49-F238E27FC236}">
                <a16:creationId xmlns:a16="http://schemas.microsoft.com/office/drawing/2014/main" id="{823D58F8-5159-4788-B742-E0E273050AA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09666" y="614149"/>
            <a:ext cx="4970591" cy="4886747"/>
          </a:xfrm>
          <a:prstGeom prst="ellipse">
            <a:avLst/>
          </a:prstGeom>
          <a:noFill/>
        </p:spPr>
        <p:txBody>
          <a:bodyPr anchor="ctr"/>
          <a:lstStyle>
            <a:lvl1pPr algn="ctr">
              <a:defRPr/>
            </a:lvl1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6E294762-BC4D-446C-A540-AF96EBE6CB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5633" y="2979215"/>
            <a:ext cx="3676934" cy="161364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1898BD5-5433-42AC-B174-64FB6067E4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633" y="1542503"/>
            <a:ext cx="3676934" cy="1322387"/>
          </a:xfrm>
        </p:spPr>
        <p:txBody>
          <a:bodyPr anchor="t" anchorCtr="0">
            <a:normAutofit/>
          </a:bodyPr>
          <a:lstStyle>
            <a:lvl1pPr algn="l"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6" name="Picture Placeholder 14">
            <a:extLst>
              <a:ext uri="{FF2B5EF4-FFF2-40B4-BE49-F238E27FC236}">
                <a16:creationId xmlns:a16="http://schemas.microsoft.com/office/drawing/2014/main" id="{775DAE3E-F91C-415C-ADEB-118FC258E2F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13123" y="56641"/>
            <a:ext cx="3431253" cy="3373375"/>
          </a:xfrm>
          <a:prstGeom prst="ellipse">
            <a:avLst/>
          </a:prstGeom>
          <a:noFill/>
        </p:spPr>
        <p:txBody>
          <a:bodyPr anchor="ctr"/>
          <a:lstStyle>
            <a:lvl1pPr algn="ctr">
              <a:defRPr/>
            </a:lvl1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231CC4D0-9ECD-462A-9BC7-264D9AC5425F}"/>
              </a:ext>
            </a:extLst>
          </p:cNvPr>
          <p:cNvSpPr/>
          <p:nvPr userDrawn="1"/>
        </p:nvSpPr>
        <p:spPr>
          <a:xfrm>
            <a:off x="11983442" y="4419600"/>
            <a:ext cx="208559" cy="417118"/>
          </a:xfrm>
          <a:custGeom>
            <a:avLst/>
            <a:gdLst>
              <a:gd name="connsiteX0" fmla="*/ 208559 w 208559"/>
              <a:gd name="connsiteY0" fmla="*/ 0 h 417118"/>
              <a:gd name="connsiteX1" fmla="*/ 208559 w 208559"/>
              <a:gd name="connsiteY1" fmla="*/ 84629 h 417118"/>
              <a:gd name="connsiteX2" fmla="*/ 84629 w 208559"/>
              <a:gd name="connsiteY2" fmla="*/ 208559 h 417118"/>
              <a:gd name="connsiteX3" fmla="*/ 208559 w 208559"/>
              <a:gd name="connsiteY3" fmla="*/ 332489 h 417118"/>
              <a:gd name="connsiteX4" fmla="*/ 208559 w 208559"/>
              <a:gd name="connsiteY4" fmla="*/ 417118 h 417118"/>
              <a:gd name="connsiteX5" fmla="*/ 0 w 208559"/>
              <a:gd name="connsiteY5" fmla="*/ 208559 h 417118"/>
              <a:gd name="connsiteX6" fmla="*/ 208559 w 208559"/>
              <a:gd name="connsiteY6" fmla="*/ 0 h 417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559" h="417118">
                <a:moveTo>
                  <a:pt x="208559" y="0"/>
                </a:moveTo>
                <a:lnTo>
                  <a:pt x="208559" y="84629"/>
                </a:lnTo>
                <a:cubicBezTo>
                  <a:pt x="140114" y="84629"/>
                  <a:pt x="84629" y="140114"/>
                  <a:pt x="84629" y="208559"/>
                </a:cubicBezTo>
                <a:cubicBezTo>
                  <a:pt x="84629" y="277004"/>
                  <a:pt x="140114" y="332489"/>
                  <a:pt x="208559" y="332489"/>
                </a:cubicBezTo>
                <a:lnTo>
                  <a:pt x="208559" y="417118"/>
                </a:lnTo>
                <a:cubicBezTo>
                  <a:pt x="93375" y="417118"/>
                  <a:pt x="0" y="323743"/>
                  <a:pt x="0" y="208559"/>
                </a:cubicBezTo>
                <a:cubicBezTo>
                  <a:pt x="0" y="93375"/>
                  <a:pt x="93375" y="0"/>
                  <a:pt x="208559" y="0"/>
                </a:cubicBezTo>
                <a:close/>
              </a:path>
            </a:pathLst>
          </a:custGeom>
          <a:solidFill>
            <a:srgbClr val="00DEE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Picture Placeholder 14">
            <a:extLst>
              <a:ext uri="{FF2B5EF4-FFF2-40B4-BE49-F238E27FC236}">
                <a16:creationId xmlns:a16="http://schemas.microsoft.com/office/drawing/2014/main" id="{BB37BEEB-1001-4B12-BBF3-48E497781E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83500" y="3615031"/>
            <a:ext cx="2485295" cy="2443373"/>
          </a:xfrm>
          <a:prstGeom prst="ellipse">
            <a:avLst/>
          </a:prstGeom>
          <a:noFill/>
        </p:spPr>
        <p:txBody>
          <a:bodyPr anchor="ctr"/>
          <a:lstStyle>
            <a:lvl1pPr algn="ctr">
              <a:defRPr/>
            </a:lvl1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E788B03-AA60-A04C-B8D3-BC6B8A28B4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7041" y="6381328"/>
            <a:ext cx="8173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i="0">
                <a:solidFill>
                  <a:srgbClr val="6632CC"/>
                </a:solidFill>
                <a:latin typeface="Myriad Pro" panose="020B0503030403020204" pitchFamily="34" charset="0"/>
              </a:defRPr>
            </a:lvl1pPr>
          </a:lstStyle>
          <a:p>
            <a:fld id="{98FF2C7C-C65E-45D3-9C76-02EB3CE5CE7E}" type="slidenum">
              <a:rPr lang="en-US" smtClean="0"/>
              <a:pPr/>
              <a:t>‹N›</a:t>
            </a:fld>
            <a:r>
              <a:rPr lang="en-US" dirty="0"/>
              <a:t>.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4" hasCustomPrompt="1"/>
          </p:nvPr>
        </p:nvSpPr>
        <p:spPr>
          <a:xfrm rot="16200000">
            <a:off x="11205768" y="3270177"/>
            <a:ext cx="1452629" cy="260567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  <a:lvl2pPr>
              <a:defRPr sz="1000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000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000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0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 err="1"/>
              <a:t>www.ontocommons.eu</a:t>
            </a: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F239C8E9-8E02-44F4-ADEB-462E57F6EFD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65600" y="6479754"/>
            <a:ext cx="3860800" cy="266701"/>
          </a:xfrm>
        </p:spPr>
        <p:txBody>
          <a:bodyPr/>
          <a:lstStyle>
            <a:lvl1pPr>
              <a:defRPr/>
            </a:lvl1pPr>
          </a:lstStyle>
          <a:p>
            <a:r>
              <a:rPr lang="it-IT" dirty="0" err="1"/>
              <a:t>OntoCommons</a:t>
            </a:r>
            <a:r>
              <a:rPr lang="it-IT" dirty="0"/>
              <a:t> webinar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5F4D9EC8-4966-4C89-8413-48E2F2025D7F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205362" y="6479754"/>
            <a:ext cx="2844800" cy="284041"/>
          </a:xfrm>
        </p:spPr>
        <p:txBody>
          <a:bodyPr/>
          <a:lstStyle/>
          <a:p>
            <a:fld id="{D0F8F994-9928-F54F-9FC4-2AEDB5DBE0E5}" type="datetime1">
              <a:rPr lang="it-IT" smtClean="0"/>
              <a:pPr/>
              <a:t>24/02/2021</a:t>
            </a:fld>
            <a:endParaRPr lang="it-IT" dirty="0"/>
          </a:p>
        </p:txBody>
      </p:sp>
      <p:sp>
        <p:nvSpPr>
          <p:cNvPr id="17" name="Freeform: Shape 9">
            <a:extLst>
              <a:ext uri="{FF2B5EF4-FFF2-40B4-BE49-F238E27FC236}">
                <a16:creationId xmlns:a16="http://schemas.microsoft.com/office/drawing/2014/main" id="{E7408DAA-FDB8-4D25-9E30-F1654636766C}"/>
              </a:ext>
            </a:extLst>
          </p:cNvPr>
          <p:cNvSpPr/>
          <p:nvPr userDrawn="1"/>
        </p:nvSpPr>
        <p:spPr>
          <a:xfrm>
            <a:off x="-1" y="4053114"/>
            <a:ext cx="3668337" cy="2804886"/>
          </a:xfrm>
          <a:custGeom>
            <a:avLst/>
            <a:gdLst>
              <a:gd name="connsiteX0" fmla="*/ 859867 w 3668337"/>
              <a:gd name="connsiteY0" fmla="*/ 0 h 2804886"/>
              <a:gd name="connsiteX1" fmla="*/ 3668337 w 3668337"/>
              <a:gd name="connsiteY1" fmla="*/ 2804886 h 2804886"/>
              <a:gd name="connsiteX2" fmla="*/ 0 w 3668337"/>
              <a:gd name="connsiteY2" fmla="*/ 2804886 h 2804886"/>
              <a:gd name="connsiteX3" fmla="*/ 0 w 3668337"/>
              <a:gd name="connsiteY3" fmla="*/ 135136 h 2804886"/>
              <a:gd name="connsiteX4" fmla="*/ 24714 w 3668337"/>
              <a:gd name="connsiteY4" fmla="*/ 126102 h 2804886"/>
              <a:gd name="connsiteX5" fmla="*/ 859867 w 3668337"/>
              <a:gd name="connsiteY5" fmla="*/ 0 h 2804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68337" h="2804886">
                <a:moveTo>
                  <a:pt x="859867" y="0"/>
                </a:moveTo>
                <a:cubicBezTo>
                  <a:pt x="2410942" y="0"/>
                  <a:pt x="3668337" y="1255790"/>
                  <a:pt x="3668337" y="2804886"/>
                </a:cubicBezTo>
                <a:lnTo>
                  <a:pt x="0" y="2804886"/>
                </a:lnTo>
                <a:lnTo>
                  <a:pt x="0" y="135136"/>
                </a:lnTo>
                <a:lnTo>
                  <a:pt x="24714" y="126102"/>
                </a:lnTo>
                <a:cubicBezTo>
                  <a:pt x="288539" y="44149"/>
                  <a:pt x="569041" y="0"/>
                  <a:pt x="859867" y="0"/>
                </a:cubicBezTo>
                <a:close/>
              </a:path>
            </a:pathLst>
          </a:custGeom>
          <a:solidFill>
            <a:srgbClr val="6632CC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1">
            <a:extLst>
              <a:ext uri="{FF2B5EF4-FFF2-40B4-BE49-F238E27FC236}">
                <a16:creationId xmlns:a16="http://schemas.microsoft.com/office/drawing/2014/main" id="{4BD70C54-C497-4EDC-A3AD-969646356B0B}"/>
              </a:ext>
            </a:extLst>
          </p:cNvPr>
          <p:cNvSpPr/>
          <p:nvPr userDrawn="1"/>
        </p:nvSpPr>
        <p:spPr>
          <a:xfrm>
            <a:off x="10898002" y="0"/>
            <a:ext cx="1308512" cy="1409701"/>
          </a:xfrm>
          <a:custGeom>
            <a:avLst/>
            <a:gdLst>
              <a:gd name="connsiteX0" fmla="*/ 161073 w 1308512"/>
              <a:gd name="connsiteY0" fmla="*/ 0 h 1409701"/>
              <a:gd name="connsiteX1" fmla="*/ 1308512 w 1308512"/>
              <a:gd name="connsiteY1" fmla="*/ 0 h 1409701"/>
              <a:gd name="connsiteX2" fmla="*/ 1308512 w 1308512"/>
              <a:gd name="connsiteY2" fmla="*/ 1311315 h 1409701"/>
              <a:gd name="connsiteX3" fmla="*/ 1250733 w 1308512"/>
              <a:gd name="connsiteY3" fmla="*/ 1339093 h 1409701"/>
              <a:gd name="connsiteX4" fmla="*/ 900297 w 1308512"/>
              <a:gd name="connsiteY4" fmla="*/ 1409701 h 1409701"/>
              <a:gd name="connsiteX5" fmla="*/ 0 w 1308512"/>
              <a:gd name="connsiteY5" fmla="*/ 511207 h 1409701"/>
              <a:gd name="connsiteX6" fmla="*/ 153757 w 1308512"/>
              <a:gd name="connsiteY6" fmla="*/ 8850 h 1409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8512" h="1409701">
                <a:moveTo>
                  <a:pt x="161073" y="0"/>
                </a:moveTo>
                <a:lnTo>
                  <a:pt x="1308512" y="0"/>
                </a:lnTo>
                <a:lnTo>
                  <a:pt x="1308512" y="1311315"/>
                </a:lnTo>
                <a:lnTo>
                  <a:pt x="1250733" y="1339093"/>
                </a:lnTo>
                <a:cubicBezTo>
                  <a:pt x="1143023" y="1384559"/>
                  <a:pt x="1024602" y="1409701"/>
                  <a:pt x="900297" y="1409701"/>
                </a:cubicBezTo>
                <a:cubicBezTo>
                  <a:pt x="403077" y="1409701"/>
                  <a:pt x="0" y="1007432"/>
                  <a:pt x="0" y="511207"/>
                </a:cubicBezTo>
                <a:cubicBezTo>
                  <a:pt x="0" y="325123"/>
                  <a:pt x="56683" y="152251"/>
                  <a:pt x="153757" y="8850"/>
                </a:cubicBezTo>
                <a:close/>
              </a:path>
            </a:pathLst>
          </a:custGeom>
          <a:solidFill>
            <a:srgbClr val="00DEEB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4969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2CEE2-4802-3F4B-8985-C6DF9DDA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1342" y="317605"/>
            <a:ext cx="9085676" cy="58737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E122E1-80CC-E94A-96DC-FF760B73DA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F2C7C-C65E-45D3-9C76-02EB3CE5CE7E}" type="slidenum">
              <a:rPr lang="en-US" smtClean="0"/>
              <a:pPr/>
              <a:t>‹N›</a:t>
            </a:fld>
            <a:r>
              <a:rPr lang="en-US"/>
              <a:t>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F7C40-9983-C743-B80D-D086E1710F7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0F8F994-9928-F54F-9FC4-2AEDB5DBE0E5}" type="datetime1">
              <a:rPr lang="it-IT" smtClean="0"/>
              <a:pPr/>
              <a:t>24/02/2021</a:t>
            </a:fld>
            <a:endParaRPr lang="it-I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060A95-ED47-C148-844F-C2A2A30A66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dirty="0" err="1"/>
              <a:t>OntoCommons</a:t>
            </a:r>
            <a:r>
              <a:rPr lang="it-IT" dirty="0"/>
              <a:t> webinar</a:t>
            </a:r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C9185F1B-EE6E-FC47-9987-492D9ED58689}"/>
              </a:ext>
            </a:extLst>
          </p:cNvPr>
          <p:cNvSpPr/>
          <p:nvPr userDrawn="1"/>
        </p:nvSpPr>
        <p:spPr>
          <a:xfrm>
            <a:off x="3178323" y="2399081"/>
            <a:ext cx="5781707" cy="2493010"/>
          </a:xfrm>
          <a:prstGeom prst="arc">
            <a:avLst>
              <a:gd name="adj1" fmla="val 19810783"/>
              <a:gd name="adj2" fmla="val 12586685"/>
            </a:avLst>
          </a:prstGeom>
          <a:ln w="9525">
            <a:solidFill>
              <a:schemeClr val="bg1">
                <a:lumMod val="75000"/>
              </a:schemeClr>
            </a:solidFill>
            <a:prstDash val="dash"/>
            <a:headEnd type="stealth" w="lg" len="lg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150133DD-DFC7-4C48-9B17-9A602878CB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76386" y="1666578"/>
            <a:ext cx="3591764" cy="3591764"/>
          </a:xfrm>
          <a:prstGeom prst="ellipse">
            <a:avLst/>
          </a:prstGeom>
          <a:ln w="31750">
            <a:solidFill>
              <a:srgbClr val="6632CC"/>
            </a:solidFill>
          </a:ln>
        </p:spPr>
        <p:txBody>
          <a:bodyPr tIns="684000"/>
          <a:lstStyle>
            <a:lvl1pPr algn="ctr">
              <a:lnSpc>
                <a:spcPct val="100000"/>
              </a:lnSpc>
              <a:defRPr lang="en-US" sz="2800" smtClean="0">
                <a:solidFill>
                  <a:schemeClr val="tx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2pPr>
          </a:lstStyle>
          <a:p>
            <a:pPr algn="ctr"/>
            <a:r>
              <a:rPr lang="en-US" dirty="0">
                <a:solidFill>
                  <a:schemeClr val="tx1"/>
                </a:solidFill>
                <a:latin typeface="+mj-lt"/>
              </a:rPr>
              <a:t>Process Infographic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1D2504F5-8CDA-D14E-A681-84367E7C3FD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5363" y="2730940"/>
            <a:ext cx="2639438" cy="605376"/>
          </a:xfrm>
          <a:prstGeom prst="rect">
            <a:avLst/>
          </a:prstGeom>
        </p:spPr>
        <p:txBody>
          <a:bodyPr/>
          <a:lstStyle>
            <a:lvl1pPr algn="r">
              <a:lnSpc>
                <a:spcPct val="120000"/>
              </a:lnSpc>
              <a:spcBef>
                <a:spcPts val="600"/>
              </a:spcBef>
              <a:defRPr lang="en-US" sz="1600" spc="-60" smtClean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algn="r">
              <a:lnSpc>
                <a:spcPct val="120000"/>
              </a:lnSpc>
              <a:spcBef>
                <a:spcPts val="600"/>
              </a:spcBef>
            </a:pPr>
            <a:r>
              <a:rPr lang="en-US" sz="2000" spc="-60">
                <a:latin typeface="+mj-lt"/>
              </a:rPr>
              <a:t>Process name</a:t>
            </a:r>
            <a:endParaRPr lang="en-US" sz="2000" spc="-60" dirty="0">
              <a:latin typeface="+mj-lt"/>
            </a:endParaRP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FE85096C-67A8-5943-8097-3BDAF22D1AD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23038" y="2713319"/>
            <a:ext cx="2463912" cy="46661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Process Name</a:t>
            </a:r>
            <a:endParaRPr lang="en-GB" dirty="0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07A33200-E8B1-5B48-A3B3-41838E82FA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26751" y="4624005"/>
            <a:ext cx="2463912" cy="46661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Process Name</a:t>
            </a:r>
            <a:endParaRPr lang="en-GB" dirty="0"/>
          </a:p>
        </p:txBody>
      </p: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C914B354-46D2-6547-94EB-0B346A0F6F0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97184" y="4587035"/>
            <a:ext cx="2639438" cy="605376"/>
          </a:xfrm>
          <a:prstGeom prst="rect">
            <a:avLst/>
          </a:prstGeom>
        </p:spPr>
        <p:txBody>
          <a:bodyPr/>
          <a:lstStyle>
            <a:lvl1pPr algn="r">
              <a:lnSpc>
                <a:spcPct val="120000"/>
              </a:lnSpc>
              <a:spcBef>
                <a:spcPts val="600"/>
              </a:spcBef>
              <a:defRPr lang="en-US" sz="1600" spc="-60" smtClean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algn="r">
              <a:lnSpc>
                <a:spcPct val="120000"/>
              </a:lnSpc>
              <a:spcBef>
                <a:spcPts val="600"/>
              </a:spcBef>
            </a:pPr>
            <a:r>
              <a:rPr lang="en-US" sz="2000" spc="-60">
                <a:latin typeface="+mj-lt"/>
              </a:rPr>
              <a:t>Process name</a:t>
            </a:r>
            <a:endParaRPr lang="en-US" sz="2000" spc="-60" dirty="0">
              <a:latin typeface="+mj-lt"/>
            </a:endParaRPr>
          </a:p>
        </p:txBody>
      </p:sp>
      <p:sp>
        <p:nvSpPr>
          <p:cNvPr id="39" name="Picture Placeholder 36">
            <a:extLst>
              <a:ext uri="{FF2B5EF4-FFF2-40B4-BE49-F238E27FC236}">
                <a16:creationId xmlns:a16="http://schemas.microsoft.com/office/drawing/2014/main" id="{A852940B-021A-0F48-9D5C-3DA4942E9C6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822276" y="4189863"/>
            <a:ext cx="919294" cy="919294"/>
          </a:xfrm>
          <a:prstGeom prst="ellipse">
            <a:avLst/>
          </a:prstGeom>
          <a:solidFill>
            <a:schemeClr val="bg1"/>
          </a:solidFill>
          <a:ln w="19050">
            <a:solidFill>
              <a:srgbClr val="6632CC"/>
            </a:solidFill>
          </a:ln>
        </p:spPr>
        <p:txBody>
          <a:bodyPr/>
          <a:lstStyle/>
          <a:p>
            <a:r>
              <a:rPr lang="it-IT"/>
              <a:t>Fare clic sull'icona per inserire un'immagine</a:t>
            </a:r>
            <a:endParaRPr lang="en-GB"/>
          </a:p>
        </p:txBody>
      </p:sp>
      <p:sp>
        <p:nvSpPr>
          <p:cNvPr id="43" name="Picture Placeholder 36">
            <a:extLst>
              <a:ext uri="{FF2B5EF4-FFF2-40B4-BE49-F238E27FC236}">
                <a16:creationId xmlns:a16="http://schemas.microsoft.com/office/drawing/2014/main" id="{ED9BE5B6-402D-9541-B267-522C1CE6E55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283793" y="4189863"/>
            <a:ext cx="919294" cy="919294"/>
          </a:xfrm>
          <a:prstGeom prst="ellipse">
            <a:avLst/>
          </a:prstGeom>
          <a:solidFill>
            <a:schemeClr val="bg1"/>
          </a:solidFill>
          <a:ln w="19050">
            <a:solidFill>
              <a:srgbClr val="6632CC"/>
            </a:solidFill>
          </a:ln>
        </p:spPr>
        <p:txBody>
          <a:bodyPr/>
          <a:lstStyle/>
          <a:p>
            <a:r>
              <a:rPr lang="it-IT"/>
              <a:t>Fare clic sull'icona per inserire un'immagine</a:t>
            </a:r>
            <a:endParaRPr lang="en-GB"/>
          </a:p>
        </p:txBody>
      </p:sp>
      <p:sp>
        <p:nvSpPr>
          <p:cNvPr id="45" name="Picture Placeholder 36">
            <a:extLst>
              <a:ext uri="{FF2B5EF4-FFF2-40B4-BE49-F238E27FC236}">
                <a16:creationId xmlns:a16="http://schemas.microsoft.com/office/drawing/2014/main" id="{ACC80EF3-A7BB-1244-999E-5A3C5B6EA8D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028199" y="2634019"/>
            <a:ext cx="919294" cy="919294"/>
          </a:xfrm>
          <a:prstGeom prst="ellipse">
            <a:avLst/>
          </a:prstGeom>
          <a:solidFill>
            <a:schemeClr val="bg1"/>
          </a:solidFill>
          <a:ln w="19050">
            <a:solidFill>
              <a:srgbClr val="6632CC"/>
            </a:solidFill>
          </a:ln>
        </p:spPr>
        <p:txBody>
          <a:bodyPr/>
          <a:lstStyle/>
          <a:p>
            <a:r>
              <a:rPr lang="it-IT"/>
              <a:t>Fare clic sull'icona per inserire un'immagine</a:t>
            </a:r>
            <a:endParaRPr lang="en-GB"/>
          </a:p>
        </p:txBody>
      </p:sp>
      <p:sp>
        <p:nvSpPr>
          <p:cNvPr id="47" name="Picture Placeholder 36">
            <a:extLst>
              <a:ext uri="{FF2B5EF4-FFF2-40B4-BE49-F238E27FC236}">
                <a16:creationId xmlns:a16="http://schemas.microsoft.com/office/drawing/2014/main" id="{BABBC908-B2B9-EE4E-8752-F7C084AD91A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064223" y="2634019"/>
            <a:ext cx="919294" cy="919294"/>
          </a:xfrm>
          <a:prstGeom prst="ellipse">
            <a:avLst/>
          </a:prstGeom>
          <a:solidFill>
            <a:schemeClr val="bg1"/>
          </a:solidFill>
          <a:ln w="19050">
            <a:solidFill>
              <a:srgbClr val="6632CC"/>
            </a:solidFill>
          </a:ln>
        </p:spPr>
        <p:txBody>
          <a:bodyPr/>
          <a:lstStyle/>
          <a:p>
            <a:r>
              <a:rPr lang="it-IT"/>
              <a:t>Fare clic sull'icona per inserire un'immagine</a:t>
            </a:r>
            <a:endParaRPr lang="en-GB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11205768" y="3270177"/>
            <a:ext cx="1452629" cy="260567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  <a:lvl2pPr>
              <a:defRPr sz="1000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000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000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0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 err="1"/>
              <a:t>www.ontocommons.eu</a:t>
            </a:r>
            <a:endParaRPr lang="en-US" dirty="0"/>
          </a:p>
        </p:txBody>
      </p:sp>
      <p:sp>
        <p:nvSpPr>
          <p:cNvPr id="17" name="Freeform: Shape 9">
            <a:extLst>
              <a:ext uri="{FF2B5EF4-FFF2-40B4-BE49-F238E27FC236}">
                <a16:creationId xmlns:a16="http://schemas.microsoft.com/office/drawing/2014/main" id="{022C961C-649E-4791-AEDD-97F43A0EF302}"/>
              </a:ext>
            </a:extLst>
          </p:cNvPr>
          <p:cNvSpPr/>
          <p:nvPr userDrawn="1"/>
        </p:nvSpPr>
        <p:spPr>
          <a:xfrm>
            <a:off x="-1" y="4053114"/>
            <a:ext cx="3668337" cy="2804886"/>
          </a:xfrm>
          <a:custGeom>
            <a:avLst/>
            <a:gdLst>
              <a:gd name="connsiteX0" fmla="*/ 859867 w 3668337"/>
              <a:gd name="connsiteY0" fmla="*/ 0 h 2804886"/>
              <a:gd name="connsiteX1" fmla="*/ 3668337 w 3668337"/>
              <a:gd name="connsiteY1" fmla="*/ 2804886 h 2804886"/>
              <a:gd name="connsiteX2" fmla="*/ 0 w 3668337"/>
              <a:gd name="connsiteY2" fmla="*/ 2804886 h 2804886"/>
              <a:gd name="connsiteX3" fmla="*/ 0 w 3668337"/>
              <a:gd name="connsiteY3" fmla="*/ 135136 h 2804886"/>
              <a:gd name="connsiteX4" fmla="*/ 24714 w 3668337"/>
              <a:gd name="connsiteY4" fmla="*/ 126102 h 2804886"/>
              <a:gd name="connsiteX5" fmla="*/ 859867 w 3668337"/>
              <a:gd name="connsiteY5" fmla="*/ 0 h 2804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68337" h="2804886">
                <a:moveTo>
                  <a:pt x="859867" y="0"/>
                </a:moveTo>
                <a:cubicBezTo>
                  <a:pt x="2410942" y="0"/>
                  <a:pt x="3668337" y="1255790"/>
                  <a:pt x="3668337" y="2804886"/>
                </a:cubicBezTo>
                <a:lnTo>
                  <a:pt x="0" y="2804886"/>
                </a:lnTo>
                <a:lnTo>
                  <a:pt x="0" y="135136"/>
                </a:lnTo>
                <a:lnTo>
                  <a:pt x="24714" y="126102"/>
                </a:lnTo>
                <a:cubicBezTo>
                  <a:pt x="288539" y="44149"/>
                  <a:pt x="569041" y="0"/>
                  <a:pt x="859867" y="0"/>
                </a:cubicBezTo>
                <a:close/>
              </a:path>
            </a:pathLst>
          </a:custGeom>
          <a:solidFill>
            <a:srgbClr val="6632CC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1">
            <a:extLst>
              <a:ext uri="{FF2B5EF4-FFF2-40B4-BE49-F238E27FC236}">
                <a16:creationId xmlns:a16="http://schemas.microsoft.com/office/drawing/2014/main" id="{7349A5E3-84A9-4DFE-81AC-7FA00C2DE2E2}"/>
              </a:ext>
            </a:extLst>
          </p:cNvPr>
          <p:cNvSpPr/>
          <p:nvPr userDrawn="1"/>
        </p:nvSpPr>
        <p:spPr>
          <a:xfrm>
            <a:off x="10898002" y="0"/>
            <a:ext cx="1308512" cy="1409701"/>
          </a:xfrm>
          <a:custGeom>
            <a:avLst/>
            <a:gdLst>
              <a:gd name="connsiteX0" fmla="*/ 161073 w 1308512"/>
              <a:gd name="connsiteY0" fmla="*/ 0 h 1409701"/>
              <a:gd name="connsiteX1" fmla="*/ 1308512 w 1308512"/>
              <a:gd name="connsiteY1" fmla="*/ 0 h 1409701"/>
              <a:gd name="connsiteX2" fmla="*/ 1308512 w 1308512"/>
              <a:gd name="connsiteY2" fmla="*/ 1311315 h 1409701"/>
              <a:gd name="connsiteX3" fmla="*/ 1250733 w 1308512"/>
              <a:gd name="connsiteY3" fmla="*/ 1339093 h 1409701"/>
              <a:gd name="connsiteX4" fmla="*/ 900297 w 1308512"/>
              <a:gd name="connsiteY4" fmla="*/ 1409701 h 1409701"/>
              <a:gd name="connsiteX5" fmla="*/ 0 w 1308512"/>
              <a:gd name="connsiteY5" fmla="*/ 511207 h 1409701"/>
              <a:gd name="connsiteX6" fmla="*/ 153757 w 1308512"/>
              <a:gd name="connsiteY6" fmla="*/ 8850 h 1409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8512" h="1409701">
                <a:moveTo>
                  <a:pt x="161073" y="0"/>
                </a:moveTo>
                <a:lnTo>
                  <a:pt x="1308512" y="0"/>
                </a:lnTo>
                <a:lnTo>
                  <a:pt x="1308512" y="1311315"/>
                </a:lnTo>
                <a:lnTo>
                  <a:pt x="1250733" y="1339093"/>
                </a:lnTo>
                <a:cubicBezTo>
                  <a:pt x="1143023" y="1384559"/>
                  <a:pt x="1024602" y="1409701"/>
                  <a:pt x="900297" y="1409701"/>
                </a:cubicBezTo>
                <a:cubicBezTo>
                  <a:pt x="403077" y="1409701"/>
                  <a:pt x="0" y="1007432"/>
                  <a:pt x="0" y="511207"/>
                </a:cubicBezTo>
                <a:cubicBezTo>
                  <a:pt x="0" y="325123"/>
                  <a:pt x="56683" y="152251"/>
                  <a:pt x="153757" y="8850"/>
                </a:cubicBezTo>
                <a:close/>
              </a:path>
            </a:pathLst>
          </a:custGeom>
          <a:solidFill>
            <a:srgbClr val="00DEEB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165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1 7">
            <a:extLst>
              <a:ext uri="{FF2B5EF4-FFF2-40B4-BE49-F238E27FC236}">
                <a16:creationId xmlns:a16="http://schemas.microsoft.com/office/drawing/2014/main" id="{51C2D8D8-A317-6B49-A449-44696E7A46E5}"/>
              </a:ext>
            </a:extLst>
          </p:cNvPr>
          <p:cNvCxnSpPr/>
          <p:nvPr userDrawn="1"/>
        </p:nvCxnSpPr>
        <p:spPr>
          <a:xfrm>
            <a:off x="5217988" y="3864961"/>
            <a:ext cx="1584176" cy="0"/>
          </a:xfrm>
          <a:prstGeom prst="line">
            <a:avLst/>
          </a:prstGeom>
          <a:ln>
            <a:solidFill>
              <a:srgbClr val="00003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E4B44CC-660E-FF40-8D38-C202D43F55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43910" y="2508718"/>
            <a:ext cx="8704179" cy="705922"/>
          </a:xfrm>
          <a:prstGeom prst="rect">
            <a:avLst/>
          </a:prstGeom>
        </p:spPr>
        <p:txBody>
          <a:bodyPr/>
          <a:lstStyle>
            <a:lvl1pPr algn="ctr">
              <a:defRPr sz="3600"/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r>
              <a:rPr lang="en-GB" sz="3600" b="1" dirty="0">
                <a:solidFill>
                  <a:srgbClr val="6632CC"/>
                </a:solidFill>
                <a:latin typeface="Source Sans Pro" charset="0"/>
                <a:ea typeface="Source Sans Pro" charset="0"/>
                <a:cs typeface="Source Sans Pro" charset="0"/>
              </a:rPr>
              <a:t>Thank you very much for your attention! </a:t>
            </a:r>
            <a:endParaRPr lang="en-GB" sz="3600" dirty="0">
              <a:solidFill>
                <a:srgbClr val="6632CC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CDAB43A2-F8F2-B64B-A87E-9BF29840FF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44282" y="4447019"/>
            <a:ext cx="1903323" cy="403225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000033"/>
                </a:solidFill>
              </a:defRPr>
            </a:lvl1pPr>
            <a:lvl2pPr>
              <a:defRPr sz="2000" b="1">
                <a:solidFill>
                  <a:srgbClr val="6632CC"/>
                </a:solidFill>
              </a:defRPr>
            </a:lvl2pPr>
            <a:lvl3pPr>
              <a:defRPr sz="2000" b="1">
                <a:solidFill>
                  <a:srgbClr val="6632CC"/>
                </a:solidFill>
              </a:defRPr>
            </a:lvl3pPr>
            <a:lvl4pPr>
              <a:defRPr sz="2000" b="1">
                <a:solidFill>
                  <a:srgbClr val="6632CC"/>
                </a:solidFill>
              </a:defRPr>
            </a:lvl4pPr>
            <a:lvl5pPr>
              <a:defRPr sz="2000" b="1">
                <a:solidFill>
                  <a:srgbClr val="6632CC"/>
                </a:solidFill>
              </a:defRPr>
            </a:lvl5pPr>
          </a:lstStyle>
          <a:p>
            <a:pPr lvl="0"/>
            <a:r>
              <a:rPr lang="en-US" dirty="0"/>
              <a:t>FOLLOW US ON:</a:t>
            </a:r>
            <a:endParaRPr lang="en-GB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360567AB-069A-C343-823A-4F1FEAB4A5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4790" y="5393946"/>
            <a:ext cx="311313" cy="25294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081BB46-6481-E146-BFC9-DD97244642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32164" y="5392404"/>
            <a:ext cx="254484" cy="254484"/>
          </a:xfrm>
          <a:prstGeom prst="rect">
            <a:avLst/>
          </a:prstGeom>
        </p:spPr>
      </p:pic>
      <p:sp>
        <p:nvSpPr>
          <p:cNvPr id="41" name="Freeform: Shape 9">
            <a:extLst>
              <a:ext uri="{FF2B5EF4-FFF2-40B4-BE49-F238E27FC236}">
                <a16:creationId xmlns:a16="http://schemas.microsoft.com/office/drawing/2014/main" id="{61CA1033-4C6B-7044-93E2-2579F89DBCD8}"/>
              </a:ext>
            </a:extLst>
          </p:cNvPr>
          <p:cNvSpPr/>
          <p:nvPr userDrawn="1"/>
        </p:nvSpPr>
        <p:spPr>
          <a:xfrm>
            <a:off x="-1" y="4733364"/>
            <a:ext cx="2987825" cy="2124635"/>
          </a:xfrm>
          <a:custGeom>
            <a:avLst/>
            <a:gdLst>
              <a:gd name="connsiteX0" fmla="*/ 859867 w 3668337"/>
              <a:gd name="connsiteY0" fmla="*/ 0 h 2804886"/>
              <a:gd name="connsiteX1" fmla="*/ 3668337 w 3668337"/>
              <a:gd name="connsiteY1" fmla="*/ 2804886 h 2804886"/>
              <a:gd name="connsiteX2" fmla="*/ 0 w 3668337"/>
              <a:gd name="connsiteY2" fmla="*/ 2804886 h 2804886"/>
              <a:gd name="connsiteX3" fmla="*/ 0 w 3668337"/>
              <a:gd name="connsiteY3" fmla="*/ 135136 h 2804886"/>
              <a:gd name="connsiteX4" fmla="*/ 24714 w 3668337"/>
              <a:gd name="connsiteY4" fmla="*/ 126102 h 2804886"/>
              <a:gd name="connsiteX5" fmla="*/ 859867 w 3668337"/>
              <a:gd name="connsiteY5" fmla="*/ 0 h 2804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68337" h="2804886">
                <a:moveTo>
                  <a:pt x="859867" y="0"/>
                </a:moveTo>
                <a:cubicBezTo>
                  <a:pt x="2410942" y="0"/>
                  <a:pt x="3668337" y="1255790"/>
                  <a:pt x="3668337" y="2804886"/>
                </a:cubicBezTo>
                <a:lnTo>
                  <a:pt x="0" y="2804886"/>
                </a:lnTo>
                <a:lnTo>
                  <a:pt x="0" y="135136"/>
                </a:lnTo>
                <a:lnTo>
                  <a:pt x="24714" y="126102"/>
                </a:lnTo>
                <a:cubicBezTo>
                  <a:pt x="288539" y="44149"/>
                  <a:pt x="569041" y="0"/>
                  <a:pt x="859867" y="0"/>
                </a:cubicBezTo>
                <a:close/>
              </a:path>
            </a:pathLst>
          </a:custGeom>
          <a:gradFill>
            <a:gsLst>
              <a:gs pos="15000">
                <a:srgbClr val="6632CC"/>
              </a:gs>
              <a:gs pos="100000">
                <a:srgbClr val="00DEEB"/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Freeform: Shape 11">
            <a:extLst>
              <a:ext uri="{FF2B5EF4-FFF2-40B4-BE49-F238E27FC236}">
                <a16:creationId xmlns:a16="http://schemas.microsoft.com/office/drawing/2014/main" id="{8C00B1A1-F637-3E44-AF16-9BC7BF791DFF}"/>
              </a:ext>
            </a:extLst>
          </p:cNvPr>
          <p:cNvSpPr/>
          <p:nvPr userDrawn="1"/>
        </p:nvSpPr>
        <p:spPr>
          <a:xfrm>
            <a:off x="10898002" y="0"/>
            <a:ext cx="1308512" cy="1409701"/>
          </a:xfrm>
          <a:custGeom>
            <a:avLst/>
            <a:gdLst>
              <a:gd name="connsiteX0" fmla="*/ 161073 w 1308512"/>
              <a:gd name="connsiteY0" fmla="*/ 0 h 1409701"/>
              <a:gd name="connsiteX1" fmla="*/ 1308512 w 1308512"/>
              <a:gd name="connsiteY1" fmla="*/ 0 h 1409701"/>
              <a:gd name="connsiteX2" fmla="*/ 1308512 w 1308512"/>
              <a:gd name="connsiteY2" fmla="*/ 1311315 h 1409701"/>
              <a:gd name="connsiteX3" fmla="*/ 1250733 w 1308512"/>
              <a:gd name="connsiteY3" fmla="*/ 1339093 h 1409701"/>
              <a:gd name="connsiteX4" fmla="*/ 900297 w 1308512"/>
              <a:gd name="connsiteY4" fmla="*/ 1409701 h 1409701"/>
              <a:gd name="connsiteX5" fmla="*/ 0 w 1308512"/>
              <a:gd name="connsiteY5" fmla="*/ 511207 h 1409701"/>
              <a:gd name="connsiteX6" fmla="*/ 153757 w 1308512"/>
              <a:gd name="connsiteY6" fmla="*/ 8850 h 1409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8512" h="1409701">
                <a:moveTo>
                  <a:pt x="161073" y="0"/>
                </a:moveTo>
                <a:lnTo>
                  <a:pt x="1308512" y="0"/>
                </a:lnTo>
                <a:lnTo>
                  <a:pt x="1308512" y="1311315"/>
                </a:lnTo>
                <a:lnTo>
                  <a:pt x="1250733" y="1339093"/>
                </a:lnTo>
                <a:cubicBezTo>
                  <a:pt x="1143023" y="1384559"/>
                  <a:pt x="1024602" y="1409701"/>
                  <a:pt x="900297" y="1409701"/>
                </a:cubicBezTo>
                <a:cubicBezTo>
                  <a:pt x="403077" y="1409701"/>
                  <a:pt x="0" y="1007432"/>
                  <a:pt x="0" y="511207"/>
                </a:cubicBezTo>
                <a:cubicBezTo>
                  <a:pt x="0" y="325123"/>
                  <a:pt x="56683" y="152251"/>
                  <a:pt x="153757" y="8850"/>
                </a:cubicBezTo>
                <a:close/>
              </a:path>
            </a:pathLst>
          </a:custGeom>
          <a:solidFill>
            <a:srgbClr val="00DEEB">
              <a:alpha val="9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 userDrawn="1"/>
        </p:nvSpPr>
        <p:spPr>
          <a:xfrm>
            <a:off x="3955983" y="6288943"/>
            <a:ext cx="7902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OntoCommons</a:t>
            </a:r>
            <a:r>
              <a:rPr lang="en-US" sz="1200" dirty="0"/>
              <a:t> “Ontology-driven data documentation for Industry Commons” has received funding from the European Union’s Horizon </a:t>
            </a:r>
            <a:r>
              <a:rPr lang="en-US" sz="1200" dirty="0" err="1"/>
              <a:t>Programme</a:t>
            </a:r>
            <a:r>
              <a:rPr lang="en-US" sz="1200" dirty="0"/>
              <a:t> call H2020 -NMBP-TO-IND-2020-singlestage, Grant Agreement number 862136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330447" y="6339732"/>
            <a:ext cx="540129" cy="36008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65" y="100763"/>
            <a:ext cx="3326557" cy="1004851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4FF02672-F9B9-40CB-8C3A-EF2AE096582E}"/>
              </a:ext>
            </a:extLst>
          </p:cNvPr>
          <p:cNvSpPr txBox="1"/>
          <p:nvPr userDrawn="1"/>
        </p:nvSpPr>
        <p:spPr>
          <a:xfrm>
            <a:off x="9422131" y="5351140"/>
            <a:ext cx="21812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info@ontocommons.eu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0FDBCBF8-1870-419F-B3D4-74B632FF0B1B}"/>
              </a:ext>
            </a:extLst>
          </p:cNvPr>
          <p:cNvSpPr txBox="1"/>
          <p:nvPr userDrawn="1"/>
        </p:nvSpPr>
        <p:spPr>
          <a:xfrm>
            <a:off x="5537888" y="5351140"/>
            <a:ext cx="3442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linkedin.com/company/</a:t>
            </a:r>
            <a:r>
              <a:rPr lang="en-US" sz="1600" dirty="0" err="1"/>
              <a:t>ontocommons</a:t>
            </a:r>
            <a:endParaRPr lang="it-IT" sz="1600" dirty="0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CD534CEE-664F-489C-A164-8884859095BD}"/>
              </a:ext>
            </a:extLst>
          </p:cNvPr>
          <p:cNvSpPr txBox="1"/>
          <p:nvPr userDrawn="1"/>
        </p:nvSpPr>
        <p:spPr>
          <a:xfrm>
            <a:off x="3412966" y="5351140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@ontocommons</a:t>
            </a:r>
            <a:endParaRPr lang="it-IT" sz="1600" dirty="0"/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34B8DE51-C580-4167-98F6-F0DEFC9A82E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35064" y="5345751"/>
            <a:ext cx="338554" cy="33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424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98F3F30-8975-534D-A681-6FB06C010F6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381328"/>
            <a:ext cx="12192000" cy="476672"/>
          </a:xfrm>
          <a:prstGeom prst="rect">
            <a:avLst/>
          </a:prstGeom>
        </p:spPr>
      </p:pic>
      <p:sp>
        <p:nvSpPr>
          <p:cNvPr id="13" name="Freeform: Shape 11">
            <a:extLst>
              <a:ext uri="{FF2B5EF4-FFF2-40B4-BE49-F238E27FC236}">
                <a16:creationId xmlns:a16="http://schemas.microsoft.com/office/drawing/2014/main" id="{129D776B-097C-9D40-BE03-F150DEF0AA28}"/>
              </a:ext>
            </a:extLst>
          </p:cNvPr>
          <p:cNvSpPr/>
          <p:nvPr userDrawn="1"/>
        </p:nvSpPr>
        <p:spPr>
          <a:xfrm rot="10800000" flipH="1">
            <a:off x="11110586" y="5895945"/>
            <a:ext cx="1081414" cy="970763"/>
          </a:xfrm>
          <a:custGeom>
            <a:avLst/>
            <a:gdLst>
              <a:gd name="connsiteX0" fmla="*/ 161073 w 1308512"/>
              <a:gd name="connsiteY0" fmla="*/ 0 h 1409701"/>
              <a:gd name="connsiteX1" fmla="*/ 1308512 w 1308512"/>
              <a:gd name="connsiteY1" fmla="*/ 0 h 1409701"/>
              <a:gd name="connsiteX2" fmla="*/ 1308512 w 1308512"/>
              <a:gd name="connsiteY2" fmla="*/ 1311315 h 1409701"/>
              <a:gd name="connsiteX3" fmla="*/ 1250733 w 1308512"/>
              <a:gd name="connsiteY3" fmla="*/ 1339093 h 1409701"/>
              <a:gd name="connsiteX4" fmla="*/ 900297 w 1308512"/>
              <a:gd name="connsiteY4" fmla="*/ 1409701 h 1409701"/>
              <a:gd name="connsiteX5" fmla="*/ 0 w 1308512"/>
              <a:gd name="connsiteY5" fmla="*/ 511207 h 1409701"/>
              <a:gd name="connsiteX6" fmla="*/ 153757 w 1308512"/>
              <a:gd name="connsiteY6" fmla="*/ 8850 h 1409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8512" h="1409701">
                <a:moveTo>
                  <a:pt x="161073" y="0"/>
                </a:moveTo>
                <a:lnTo>
                  <a:pt x="1308512" y="0"/>
                </a:lnTo>
                <a:lnTo>
                  <a:pt x="1308512" y="1311315"/>
                </a:lnTo>
                <a:lnTo>
                  <a:pt x="1250733" y="1339093"/>
                </a:lnTo>
                <a:cubicBezTo>
                  <a:pt x="1143023" y="1384559"/>
                  <a:pt x="1024602" y="1409701"/>
                  <a:pt x="900297" y="1409701"/>
                </a:cubicBezTo>
                <a:cubicBezTo>
                  <a:pt x="403077" y="1409701"/>
                  <a:pt x="0" y="1007432"/>
                  <a:pt x="0" y="511207"/>
                </a:cubicBezTo>
                <a:cubicBezTo>
                  <a:pt x="0" y="325123"/>
                  <a:pt x="56683" y="152251"/>
                  <a:pt x="153757" y="88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B9430A-D684-4137-B747-59DB0A0E1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293" y="317605"/>
            <a:ext cx="9085676" cy="58737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63F772-05E3-4581-9C4E-3A3FE745BE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7041" y="6381328"/>
            <a:ext cx="8173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i="0">
                <a:solidFill>
                  <a:srgbClr val="6632CC"/>
                </a:solidFill>
                <a:latin typeface="+mj-lt"/>
              </a:defRPr>
            </a:lvl1pPr>
          </a:lstStyle>
          <a:p>
            <a:fld id="{98FF2C7C-C65E-45D3-9C76-02EB3CE5CE7E}" type="slidenum">
              <a:rPr lang="en-US" smtClean="0"/>
              <a:pPr/>
              <a:t>‹N›</a:t>
            </a:fld>
            <a:r>
              <a:rPr lang="en-US"/>
              <a:t>.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D963C2F-37B2-4F0B-ACBB-A53F6EFCABEE}"/>
              </a:ext>
            </a:extLst>
          </p:cNvPr>
          <p:cNvCxnSpPr/>
          <p:nvPr userDrawn="1"/>
        </p:nvCxnSpPr>
        <p:spPr>
          <a:xfrm flipV="1">
            <a:off x="11622102" y="6479754"/>
            <a:ext cx="0" cy="168275"/>
          </a:xfrm>
          <a:prstGeom prst="line">
            <a:avLst/>
          </a:prstGeom>
          <a:ln>
            <a:solidFill>
              <a:srgbClr val="6632C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C2757827-DD28-0449-ABA1-7265C08A2AA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 flipV="1">
            <a:off x="11326032" y="6459115"/>
            <a:ext cx="197937" cy="206254"/>
          </a:xfrm>
          <a:prstGeom prst="rect">
            <a:avLst/>
          </a:prstGeom>
        </p:spPr>
      </p:pic>
      <p:sp>
        <p:nvSpPr>
          <p:cNvPr id="10" name="Segnaposto data 3">
            <a:extLst>
              <a:ext uri="{FF2B5EF4-FFF2-40B4-BE49-F238E27FC236}">
                <a16:creationId xmlns:a16="http://schemas.microsoft.com/office/drawing/2014/main" id="{AC99DF5D-1897-684A-98FF-C8E72EC290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5362" y="6479754"/>
            <a:ext cx="2844800" cy="284041"/>
          </a:xfrm>
          <a:prstGeom prst="rect">
            <a:avLst/>
          </a:prstGeom>
        </p:spPr>
        <p:txBody>
          <a:bodyPr/>
          <a:lstStyle>
            <a:lvl1pPr>
              <a:defRPr sz="1200" b="0" i="0">
                <a:solidFill>
                  <a:schemeClr val="bg1"/>
                </a:solidFill>
                <a:latin typeface="+mj-lt"/>
              </a:defRPr>
            </a:lvl1pPr>
          </a:lstStyle>
          <a:p>
            <a:fld id="{D0F8F994-9928-F54F-9FC4-2AEDB5DBE0E5}" type="datetime1">
              <a:rPr lang="it-IT" smtClean="0"/>
              <a:pPr/>
              <a:t>24/02/2021</a:t>
            </a:fld>
            <a:endParaRPr lang="it-IT" dirty="0"/>
          </a:p>
        </p:txBody>
      </p:sp>
      <p:sp>
        <p:nvSpPr>
          <p:cNvPr id="11" name="Segnaposto piè di pagina 4">
            <a:extLst>
              <a:ext uri="{FF2B5EF4-FFF2-40B4-BE49-F238E27FC236}">
                <a16:creationId xmlns:a16="http://schemas.microsoft.com/office/drawing/2014/main" id="{5DF673DC-7843-2C4D-9626-33F9AC6B7B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479754"/>
            <a:ext cx="3860800" cy="266701"/>
          </a:xfrm>
          <a:prstGeom prst="rect">
            <a:avLst/>
          </a:prstGeom>
        </p:spPr>
        <p:txBody>
          <a:bodyPr/>
          <a:lstStyle>
            <a:lvl1pPr algn="ctr">
              <a:defRPr sz="1200" b="0" i="0">
                <a:solidFill>
                  <a:schemeClr val="bg1"/>
                </a:solidFill>
                <a:latin typeface="+mj-lt"/>
                <a:cs typeface="Myriad Arabic" pitchFamily="2" charset="-78"/>
              </a:defRPr>
            </a:lvl1pPr>
          </a:lstStyle>
          <a:p>
            <a:r>
              <a:rPr lang="it-IT" dirty="0" err="1"/>
              <a:t>OntoCommons</a:t>
            </a:r>
            <a:r>
              <a:rPr lang="it-IT" dirty="0"/>
              <a:t> webinar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62" y="205706"/>
            <a:ext cx="2137075" cy="645545"/>
          </a:xfrm>
          <a:prstGeom prst="rect">
            <a:avLst/>
          </a:prstGeom>
        </p:spPr>
      </p:pic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013156CD-7E13-4827-858A-843A369B0F31}"/>
              </a:ext>
            </a:extLst>
          </p:cNvPr>
          <p:cNvSpPr/>
          <p:nvPr userDrawn="1"/>
        </p:nvSpPr>
        <p:spPr>
          <a:xfrm>
            <a:off x="-1" y="4053114"/>
            <a:ext cx="3668337" cy="2804886"/>
          </a:xfrm>
          <a:custGeom>
            <a:avLst/>
            <a:gdLst>
              <a:gd name="connsiteX0" fmla="*/ 859867 w 3668337"/>
              <a:gd name="connsiteY0" fmla="*/ 0 h 2804886"/>
              <a:gd name="connsiteX1" fmla="*/ 3668337 w 3668337"/>
              <a:gd name="connsiteY1" fmla="*/ 2804886 h 2804886"/>
              <a:gd name="connsiteX2" fmla="*/ 0 w 3668337"/>
              <a:gd name="connsiteY2" fmla="*/ 2804886 h 2804886"/>
              <a:gd name="connsiteX3" fmla="*/ 0 w 3668337"/>
              <a:gd name="connsiteY3" fmla="*/ 135136 h 2804886"/>
              <a:gd name="connsiteX4" fmla="*/ 24714 w 3668337"/>
              <a:gd name="connsiteY4" fmla="*/ 126102 h 2804886"/>
              <a:gd name="connsiteX5" fmla="*/ 859867 w 3668337"/>
              <a:gd name="connsiteY5" fmla="*/ 0 h 2804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68337" h="2804886">
                <a:moveTo>
                  <a:pt x="859867" y="0"/>
                </a:moveTo>
                <a:cubicBezTo>
                  <a:pt x="2410942" y="0"/>
                  <a:pt x="3668337" y="1255790"/>
                  <a:pt x="3668337" y="2804886"/>
                </a:cubicBezTo>
                <a:lnTo>
                  <a:pt x="0" y="2804886"/>
                </a:lnTo>
                <a:lnTo>
                  <a:pt x="0" y="135136"/>
                </a:lnTo>
                <a:lnTo>
                  <a:pt x="24714" y="126102"/>
                </a:lnTo>
                <a:cubicBezTo>
                  <a:pt x="288539" y="44149"/>
                  <a:pt x="569041" y="0"/>
                  <a:pt x="859867" y="0"/>
                </a:cubicBezTo>
                <a:close/>
              </a:path>
            </a:pathLst>
          </a:custGeom>
          <a:solidFill>
            <a:srgbClr val="6632CC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1">
            <a:extLst>
              <a:ext uri="{FF2B5EF4-FFF2-40B4-BE49-F238E27FC236}">
                <a16:creationId xmlns:a16="http://schemas.microsoft.com/office/drawing/2014/main" id="{E2E4CCC3-61AE-448B-9F2E-F85E58D736B4}"/>
              </a:ext>
            </a:extLst>
          </p:cNvPr>
          <p:cNvSpPr/>
          <p:nvPr userDrawn="1"/>
        </p:nvSpPr>
        <p:spPr>
          <a:xfrm>
            <a:off x="10898002" y="0"/>
            <a:ext cx="1308512" cy="1409701"/>
          </a:xfrm>
          <a:custGeom>
            <a:avLst/>
            <a:gdLst>
              <a:gd name="connsiteX0" fmla="*/ 161073 w 1308512"/>
              <a:gd name="connsiteY0" fmla="*/ 0 h 1409701"/>
              <a:gd name="connsiteX1" fmla="*/ 1308512 w 1308512"/>
              <a:gd name="connsiteY1" fmla="*/ 0 h 1409701"/>
              <a:gd name="connsiteX2" fmla="*/ 1308512 w 1308512"/>
              <a:gd name="connsiteY2" fmla="*/ 1311315 h 1409701"/>
              <a:gd name="connsiteX3" fmla="*/ 1250733 w 1308512"/>
              <a:gd name="connsiteY3" fmla="*/ 1339093 h 1409701"/>
              <a:gd name="connsiteX4" fmla="*/ 900297 w 1308512"/>
              <a:gd name="connsiteY4" fmla="*/ 1409701 h 1409701"/>
              <a:gd name="connsiteX5" fmla="*/ 0 w 1308512"/>
              <a:gd name="connsiteY5" fmla="*/ 511207 h 1409701"/>
              <a:gd name="connsiteX6" fmla="*/ 153757 w 1308512"/>
              <a:gd name="connsiteY6" fmla="*/ 8850 h 1409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8512" h="1409701">
                <a:moveTo>
                  <a:pt x="161073" y="0"/>
                </a:moveTo>
                <a:lnTo>
                  <a:pt x="1308512" y="0"/>
                </a:lnTo>
                <a:lnTo>
                  <a:pt x="1308512" y="1311315"/>
                </a:lnTo>
                <a:lnTo>
                  <a:pt x="1250733" y="1339093"/>
                </a:lnTo>
                <a:cubicBezTo>
                  <a:pt x="1143023" y="1384559"/>
                  <a:pt x="1024602" y="1409701"/>
                  <a:pt x="900297" y="1409701"/>
                </a:cubicBezTo>
                <a:cubicBezTo>
                  <a:pt x="403077" y="1409701"/>
                  <a:pt x="0" y="1007432"/>
                  <a:pt x="0" y="511207"/>
                </a:cubicBezTo>
                <a:cubicBezTo>
                  <a:pt x="0" y="325123"/>
                  <a:pt x="56683" y="152251"/>
                  <a:pt x="153757" y="8850"/>
                </a:cubicBezTo>
                <a:close/>
              </a:path>
            </a:pathLst>
          </a:custGeom>
          <a:solidFill>
            <a:srgbClr val="00DEEB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817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65" r:id="rId2"/>
    <p:sldLayoutId id="2147483680" r:id="rId3"/>
    <p:sldLayoutId id="2147483688" r:id="rId4"/>
    <p:sldLayoutId id="2147483689" r:id="rId5"/>
    <p:sldLayoutId id="2147483690" r:id="rId6"/>
    <p:sldLayoutId id="2147483687" r:id="rId7"/>
    <p:sldLayoutId id="2147483692" r:id="rId8"/>
    <p:sldLayoutId id="2147483693" r:id="rId9"/>
    <p:sldLayoutId id="2147483695" r:id="rId10"/>
    <p:sldLayoutId id="2147483694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784" userDrawn="1">
          <p15:clr>
            <a:srgbClr val="F26B43"/>
          </p15:clr>
        </p15:guide>
        <p15:guide id="2" pos="624" userDrawn="1">
          <p15:clr>
            <a:srgbClr val="F26B43"/>
          </p15:clr>
        </p15:guide>
        <p15:guide id="3" orient="horz" pos="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46DE3A4-55D1-4C2A-B53C-39553A1D7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F8F994-9928-F54F-9FC4-2AEDB5DBE0E5}" type="datetime1">
              <a:rPr lang="it-IT" smtClean="0"/>
              <a:t>24/02/2021</a:t>
            </a:fld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BA1FB00-A91B-487A-B453-43D8FA137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FF2C7C-C65E-45D3-9C76-02EB3CE5CE7E}" type="slidenum">
              <a:rPr lang="en-US" smtClean="0"/>
              <a:t>1</a:t>
            </a:fld>
            <a:r>
              <a:rPr lang="en-US"/>
              <a:t>.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81A3003A-1220-44BB-9FFB-F933070F0D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695CFF6C-9069-4D82-A6A6-7FB546372E4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it-IT"/>
              <a:t>OntoCommons webinar</a:t>
            </a:r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03BC461A-F2AE-43C5-8573-AA45E8EAAE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22" y="987056"/>
            <a:ext cx="10260419" cy="513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32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F8EA9D-E154-4056-95E3-45E5D609F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293" y="281216"/>
            <a:ext cx="5960640" cy="599318"/>
          </a:xfrm>
        </p:spPr>
        <p:txBody>
          <a:bodyPr>
            <a:normAutofit fontScale="90000"/>
          </a:bodyPr>
          <a:lstStyle/>
          <a:p>
            <a:r>
              <a:rPr lang="en-US" dirty="0"/>
              <a:t>Innovation sustainability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9E53A91-8BCC-40BF-980A-02F4BECDD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F8F994-9928-F54F-9FC4-2AEDB5DBE0E5}" type="datetime1">
              <a:rPr lang="it-IT" smtClean="0"/>
              <a:t>24/02/2021</a:t>
            </a:fld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8C1E23F-B06B-4090-9699-14A4E9EF0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FF2C7C-C65E-45D3-9C76-02EB3CE5CE7E}" type="slidenum">
              <a:rPr lang="en-US" smtClean="0"/>
              <a:t>10</a:t>
            </a:fld>
            <a:r>
              <a:rPr lang="en-US"/>
              <a:t>.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FD9DADB6-187E-4D7C-9D8C-C274F62786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D9368580-8478-40AF-883B-C1B118079EC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it-IT"/>
              <a:t>OntoCommons webinar</a:t>
            </a:r>
            <a:endParaRPr lang="it-IT" dirty="0"/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C67A291D-9C51-468E-8965-21CC008DEF04}"/>
              </a:ext>
            </a:extLst>
          </p:cNvPr>
          <p:cNvSpPr txBox="1"/>
          <p:nvPr/>
        </p:nvSpPr>
        <p:spPr bwMode="auto">
          <a:xfrm>
            <a:off x="575836" y="1860781"/>
            <a:ext cx="10317941" cy="3165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/>
              <a:t>The Industry Commons Foundation is tasked with ensuring long-term sustainability of the </a:t>
            </a:r>
            <a:r>
              <a:rPr lang="en-US" sz="2000" dirty="0" err="1"/>
              <a:t>OntoCommons</a:t>
            </a:r>
            <a:r>
              <a:rPr lang="en-US" sz="2000" dirty="0"/>
              <a:t> ecosystem after the end of project: </a:t>
            </a:r>
          </a:p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en-US" sz="2000" dirty="0"/>
              <a:t>The aim is to continue to support and broaden the community</a:t>
            </a:r>
          </a:p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en-US" sz="2000" dirty="0"/>
              <a:t>Promote results in technology transfer beyond the core community</a:t>
            </a:r>
          </a:p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en-US" sz="2000" dirty="0"/>
              <a:t>Align with further interoperability developments across industry sectors </a:t>
            </a:r>
          </a:p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en-US" sz="2000" dirty="0"/>
              <a:t>Continue to support the evolution of related standards, ensuring results are used as core components of the wider Industry Commons Ecosystem. </a:t>
            </a:r>
          </a:p>
        </p:txBody>
      </p:sp>
    </p:spTree>
    <p:extLst>
      <p:ext uri="{BB962C8B-B14F-4D97-AF65-F5344CB8AC3E}">
        <p14:creationId xmlns:p14="http://schemas.microsoft.com/office/powerpoint/2010/main" val="2131964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F8EA9D-E154-4056-95E3-45E5D609F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292" y="281216"/>
            <a:ext cx="9223129" cy="565452"/>
          </a:xfrm>
        </p:spPr>
        <p:txBody>
          <a:bodyPr>
            <a:normAutofit fontScale="90000"/>
          </a:bodyPr>
          <a:lstStyle/>
          <a:p>
            <a:r>
              <a:rPr lang="en-US" dirty="0"/>
              <a:t>Towards a European Common Data Market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9E53A91-8BCC-40BF-980A-02F4BECDD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F8F994-9928-F54F-9FC4-2AEDB5DBE0E5}" type="datetime1">
              <a:rPr lang="it-IT" smtClean="0"/>
              <a:t>24/02/2021</a:t>
            </a:fld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8C1E23F-B06B-4090-9699-14A4E9EF0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FF2C7C-C65E-45D3-9C76-02EB3CE5CE7E}" type="slidenum">
              <a:rPr lang="en-US" smtClean="0"/>
              <a:t>11</a:t>
            </a:fld>
            <a:r>
              <a:rPr lang="en-US"/>
              <a:t>.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FD9DADB6-187E-4D7C-9D8C-C274F62786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D9368580-8478-40AF-883B-C1B118079EC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it-IT"/>
              <a:t>OntoCommons webinar</a:t>
            </a:r>
            <a:endParaRPr lang="it-IT" dirty="0"/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C67A291D-9C51-468E-8965-21CC008DEF04}"/>
              </a:ext>
            </a:extLst>
          </p:cNvPr>
          <p:cNvSpPr txBox="1"/>
          <p:nvPr/>
        </p:nvSpPr>
        <p:spPr bwMode="auto">
          <a:xfrm>
            <a:off x="575836" y="1860781"/>
            <a:ext cx="10317941" cy="2781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en-US" sz="2000" dirty="0"/>
              <a:t>Beyond the core user community, </a:t>
            </a:r>
            <a:r>
              <a:rPr lang="en-US" sz="2000" dirty="0" err="1"/>
              <a:t>OntoCommons</a:t>
            </a:r>
            <a:r>
              <a:rPr lang="en-US" sz="2000" dirty="0"/>
              <a:t> is set to contribute to the growth of cross-domain innovation ecosystems, by making cross-domain business models possible for developers, entrepreneurs and investors, in data markets, digital innovation hubs and sandboxes.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en-US" sz="2000" dirty="0"/>
              <a:t>This will lead to a multiplier effect of potential applications, related to the digitally-enabled data-driven product and service platforms, and unlock considerable potential for novel applications and services for consumers and citizens towards a European Common Data Market.</a:t>
            </a:r>
          </a:p>
        </p:txBody>
      </p:sp>
    </p:spTree>
    <p:extLst>
      <p:ext uri="{BB962C8B-B14F-4D97-AF65-F5344CB8AC3E}">
        <p14:creationId xmlns:p14="http://schemas.microsoft.com/office/powerpoint/2010/main" val="356397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743850" y="3472926"/>
            <a:ext cx="8704179" cy="705922"/>
          </a:xfrm>
        </p:spPr>
        <p:txBody>
          <a:bodyPr/>
          <a:lstStyle/>
          <a:p>
            <a:pPr algn="ctr"/>
            <a:r>
              <a:rPr lang="en-US" sz="2800" dirty="0"/>
              <a:t>Thank you very much for your attention!</a:t>
            </a:r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FFD2303B-0593-42C7-AE15-6E644C4E220C}"/>
              </a:ext>
            </a:extLst>
          </p:cNvPr>
          <p:cNvSpPr txBox="1">
            <a:spLocks/>
          </p:cNvSpPr>
          <p:nvPr/>
        </p:nvSpPr>
        <p:spPr>
          <a:xfrm>
            <a:off x="1031048" y="1929923"/>
            <a:ext cx="10129782" cy="112987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sz="3600" dirty="0">
                <a:solidFill>
                  <a:schemeClr val="bg1"/>
                </a:solidFill>
                <a:latin typeface="Teko"/>
              </a:rPr>
              <a:t>OntoCommons.eu: An industrial ontology journey stopping at </a:t>
            </a:r>
            <a:r>
              <a:rPr lang="en-US" sz="3600" dirty="0" err="1">
                <a:solidFill>
                  <a:schemeClr val="bg1"/>
                </a:solidFill>
                <a:latin typeface="Teko"/>
              </a:rPr>
              <a:t>Standardisation</a:t>
            </a:r>
            <a:r>
              <a:rPr lang="en-US" sz="3600" dirty="0">
                <a:solidFill>
                  <a:schemeClr val="bg1"/>
                </a:solidFill>
                <a:latin typeface="Teko"/>
              </a:rPr>
              <a:t>, FAIR Data &amp; Innovation</a:t>
            </a:r>
            <a:endParaRPr lang="it-IT" sz="3600" dirty="0">
              <a:solidFill>
                <a:schemeClr val="bg1"/>
              </a:solidFill>
            </a:endParaRPr>
          </a:p>
        </p:txBody>
      </p:sp>
      <p:sp>
        <p:nvSpPr>
          <p:cNvPr id="15" name="Segnaposto testo 3">
            <a:extLst>
              <a:ext uri="{FF2B5EF4-FFF2-40B4-BE49-F238E27FC236}">
                <a16:creationId xmlns:a16="http://schemas.microsoft.com/office/drawing/2014/main" id="{810FB5DF-AB5D-4A2F-AA31-19BB0FF7F8C6}"/>
              </a:ext>
            </a:extLst>
          </p:cNvPr>
          <p:cNvSpPr txBox="1">
            <a:spLocks/>
          </p:cNvSpPr>
          <p:nvPr/>
        </p:nvSpPr>
        <p:spPr>
          <a:xfrm>
            <a:off x="4482894" y="5840856"/>
            <a:ext cx="3226206" cy="42263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GB" sz="1400" i="1" kern="1200" smtClean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i="0" dirty="0" err="1">
                <a:latin typeface="Rubik"/>
              </a:rPr>
              <a:t>OntoCommons</a:t>
            </a:r>
            <a:r>
              <a:rPr lang="en-US" i="0" dirty="0">
                <a:latin typeface="Rubik"/>
              </a:rPr>
              <a:t> webinar – 23/02/2021</a:t>
            </a:r>
            <a:endParaRPr lang="it-IT" dirty="0"/>
          </a:p>
        </p:txBody>
      </p:sp>
      <p:sp>
        <p:nvSpPr>
          <p:cNvPr id="16" name="Segnaposto testo 3">
            <a:extLst>
              <a:ext uri="{FF2B5EF4-FFF2-40B4-BE49-F238E27FC236}">
                <a16:creationId xmlns:a16="http://schemas.microsoft.com/office/drawing/2014/main" id="{3F2EFED4-957B-4EE3-8781-5CB3FCB6FBF4}"/>
              </a:ext>
            </a:extLst>
          </p:cNvPr>
          <p:cNvSpPr txBox="1">
            <a:spLocks/>
          </p:cNvSpPr>
          <p:nvPr/>
        </p:nvSpPr>
        <p:spPr bwMode="auto">
          <a:xfrm>
            <a:off x="3578578" y="4591974"/>
            <a:ext cx="4933244" cy="4226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b="1" i="0" kern="1200">
                <a:solidFill>
                  <a:srgbClr val="6632CC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Rubik"/>
              </a:rPr>
              <a:t>Michela Magas</a:t>
            </a:r>
            <a:r>
              <a:rPr lang="en-US" b="0" dirty="0">
                <a:solidFill>
                  <a:schemeClr val="bg1"/>
                </a:solidFill>
                <a:latin typeface="Rubik"/>
              </a:rPr>
              <a:t>, </a:t>
            </a:r>
            <a:r>
              <a:rPr lang="en-US" b="0" i="1" dirty="0">
                <a:solidFill>
                  <a:schemeClr val="bg1"/>
                </a:solidFill>
                <a:latin typeface="Rubik"/>
              </a:rPr>
              <a:t>Chair of the Industry Commons </a:t>
            </a:r>
            <a:r>
              <a:rPr lang="en-US" b="0" i="1" dirty="0" err="1">
                <a:solidFill>
                  <a:schemeClr val="bg1"/>
                </a:solidFill>
                <a:latin typeface="Rubik"/>
              </a:rPr>
              <a:t>Foundat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984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F39E1D-56B4-4FBC-B2A5-1ABAC4BE03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8FF2C7C-C65E-45D3-9C76-02EB3CE5CE7E}" type="slidenum">
              <a:rPr lang="en-US" smtClean="0"/>
              <a:pPr/>
              <a:t>13</a:t>
            </a:fld>
            <a:r>
              <a:rPr lang="en-US"/>
              <a:t>.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48A329-08B9-4591-82D8-8E91EAE8B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F994-9928-F54F-9FC4-2AEDB5DBE0E5}" type="datetime1">
              <a:rPr lang="it-IT" smtClean="0"/>
              <a:pPr/>
              <a:t>24/02/2021</a:t>
            </a:fld>
            <a:endParaRPr lang="it-IT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3593CE-C17B-4188-925A-B8FACA7AF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OntoCommons webinar</a:t>
            </a:r>
            <a:endParaRPr lang="it-IT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00E6D0-AF9B-41A4-BA0C-BDC7ED0E37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B5F1DA-3103-4A3F-8090-F0EFB263F4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872" y="4909351"/>
            <a:ext cx="1280503" cy="1297714"/>
          </a:xfrm>
          <a:prstGeom prst="rect">
            <a:avLst/>
          </a:prstGeom>
        </p:spPr>
      </p:pic>
      <p:sp>
        <p:nvSpPr>
          <p:cNvPr id="10" name="Titolo 1">
            <a:extLst>
              <a:ext uri="{FF2B5EF4-FFF2-40B4-BE49-F238E27FC236}">
                <a16:creationId xmlns:a16="http://schemas.microsoft.com/office/drawing/2014/main" id="{B5588AC5-D7AA-4A72-9569-454C616E61F8}"/>
              </a:ext>
            </a:extLst>
          </p:cNvPr>
          <p:cNvSpPr txBox="1">
            <a:spLocks/>
          </p:cNvSpPr>
          <p:nvPr/>
        </p:nvSpPr>
        <p:spPr>
          <a:xfrm>
            <a:off x="2703635" y="272449"/>
            <a:ext cx="6784729" cy="587375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it-IT" dirty="0"/>
              <a:t>Join </a:t>
            </a:r>
            <a:r>
              <a:rPr lang="it-IT" dirty="0" err="1"/>
              <a:t>our</a:t>
            </a:r>
            <a:r>
              <a:rPr lang="it-IT" dirty="0"/>
              <a:t> community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4557AFB-59DA-437C-82ED-77BCCC68B975}"/>
              </a:ext>
            </a:extLst>
          </p:cNvPr>
          <p:cNvSpPr txBox="1">
            <a:spLocks/>
          </p:cNvSpPr>
          <p:nvPr/>
        </p:nvSpPr>
        <p:spPr>
          <a:xfrm>
            <a:off x="2152649" y="1679621"/>
            <a:ext cx="7886700" cy="344167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3900" b="1" dirty="0"/>
              <a:t>Follow us on Twitter</a:t>
            </a:r>
            <a:r>
              <a:rPr lang="en-GB" dirty="0"/>
              <a:t>: </a:t>
            </a:r>
            <a:br>
              <a:rPr lang="en-GB" dirty="0"/>
            </a:br>
            <a:r>
              <a:rPr lang="en-GB" sz="2800" dirty="0"/>
              <a:t>@ontocommons</a:t>
            </a:r>
            <a:br>
              <a:rPr lang="en-GB" dirty="0"/>
            </a:br>
            <a:endParaRPr lang="en-GB" dirty="0"/>
          </a:p>
          <a:p>
            <a:pPr lvl="1"/>
            <a:r>
              <a:rPr lang="en-GB" sz="3900" b="1" dirty="0"/>
              <a:t>Follow us on LinkedIn</a:t>
            </a:r>
            <a:r>
              <a:rPr lang="en-GB" dirty="0"/>
              <a:t>: </a:t>
            </a:r>
            <a:r>
              <a:rPr lang="en-GB" sz="3000" dirty="0"/>
              <a:t>linkedin.com/company/</a:t>
            </a:r>
            <a:r>
              <a:rPr lang="en-GB" sz="3000" dirty="0" err="1"/>
              <a:t>ontocommons</a:t>
            </a:r>
            <a:br>
              <a:rPr lang="en-GB" sz="3000" dirty="0"/>
            </a:br>
            <a:endParaRPr lang="en-GB" dirty="0"/>
          </a:p>
          <a:p>
            <a:pPr lvl="1"/>
            <a:r>
              <a:rPr lang="en-GB" sz="3600" b="1" dirty="0"/>
              <a:t>Subscribe to our Newsletter</a:t>
            </a:r>
            <a:r>
              <a:rPr lang="en-GB" dirty="0"/>
              <a:t>:  </a:t>
            </a:r>
            <a:r>
              <a:rPr lang="en-GB" sz="2800" dirty="0"/>
              <a:t>ontocommons.eu/newsletter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7854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46DE3A4-55D1-4C2A-B53C-39553A1D7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F8F994-9928-F54F-9FC4-2AEDB5DBE0E5}" type="datetime1">
              <a:rPr lang="it-IT" smtClean="0"/>
              <a:t>24/02/2021</a:t>
            </a:fld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BA1FB00-A91B-487A-B453-43D8FA137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FF2C7C-C65E-45D3-9C76-02EB3CE5CE7E}" type="slidenum">
              <a:rPr lang="en-US" smtClean="0"/>
              <a:t>14</a:t>
            </a:fld>
            <a:r>
              <a:rPr lang="en-US"/>
              <a:t>.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81A3003A-1220-44BB-9FFB-F933070F0D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695CFF6C-9069-4D82-A6A6-7FB546372E4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it-IT"/>
              <a:t>OntoCommons webinar</a:t>
            </a:r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03BC461A-F2AE-43C5-8573-AA45E8EAAE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22" y="987056"/>
            <a:ext cx="10260419" cy="513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677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3FD0CE-7D01-4641-A8AC-BB4231741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109" y="2006727"/>
            <a:ext cx="10129782" cy="1129877"/>
          </a:xfrm>
        </p:spPr>
        <p:txBody>
          <a:bodyPr>
            <a:normAutofit/>
          </a:bodyPr>
          <a:lstStyle/>
          <a:p>
            <a:pPr algn="ctr"/>
            <a:r>
              <a:rPr lang="en-US" sz="3600" i="0" dirty="0">
                <a:effectLst/>
                <a:latin typeface="Teko"/>
              </a:rPr>
              <a:t>OntoCommons.eu: An industrial ontology journey stopping at </a:t>
            </a:r>
            <a:r>
              <a:rPr lang="en-US" sz="3600" i="0" dirty="0" err="1">
                <a:effectLst/>
                <a:latin typeface="Teko"/>
              </a:rPr>
              <a:t>Standardisation</a:t>
            </a:r>
            <a:r>
              <a:rPr lang="en-US" sz="3600" i="0" dirty="0">
                <a:effectLst/>
                <a:latin typeface="Teko"/>
              </a:rPr>
              <a:t>, FAIR Data &amp; Innovation</a:t>
            </a:r>
            <a:endParaRPr lang="it-IT" sz="3600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5529144-EC39-48CA-8D52-8A1CF9DB3C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31108" y="3637631"/>
            <a:ext cx="10129782" cy="545460"/>
          </a:xfrm>
        </p:spPr>
        <p:txBody>
          <a:bodyPr/>
          <a:lstStyle/>
          <a:p>
            <a:pPr algn="ctr"/>
            <a:r>
              <a:rPr lang="en-US" sz="3000" b="0" i="0" dirty="0">
                <a:effectLst/>
                <a:latin typeface="Rubik"/>
              </a:rPr>
              <a:t>Innovation in Ontocommons.eu to create an Industry Commons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DB580FF-CDF6-4534-927B-1DBFA78AA81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38587" y="4472845"/>
            <a:ext cx="4314825" cy="422630"/>
          </a:xfrm>
        </p:spPr>
        <p:txBody>
          <a:bodyPr/>
          <a:lstStyle/>
          <a:p>
            <a:pPr algn="ctr"/>
            <a:r>
              <a:rPr lang="en-US" b="1" dirty="0">
                <a:latin typeface="Rubik"/>
              </a:rPr>
              <a:t>Michela Magas</a:t>
            </a:r>
            <a:r>
              <a:rPr lang="en-US" b="0" dirty="0">
                <a:latin typeface="Rubik"/>
              </a:rPr>
              <a:t>, </a:t>
            </a:r>
            <a:r>
              <a:rPr lang="en-US" b="0" i="1" dirty="0">
                <a:latin typeface="Rubik"/>
              </a:rPr>
              <a:t>Chair of the Industry Commons </a:t>
            </a:r>
            <a:r>
              <a:rPr lang="en-US" b="0" i="1" dirty="0" err="1">
                <a:latin typeface="Rubik"/>
              </a:rPr>
              <a:t>Foundat</a:t>
            </a:r>
            <a:endParaRPr lang="it-IT" dirty="0"/>
          </a:p>
        </p:txBody>
      </p:sp>
      <p:sp>
        <p:nvSpPr>
          <p:cNvPr id="5" name="Segnaposto testo 3">
            <a:extLst>
              <a:ext uri="{FF2B5EF4-FFF2-40B4-BE49-F238E27FC236}">
                <a16:creationId xmlns:a16="http://schemas.microsoft.com/office/drawing/2014/main" id="{07C10A2E-A356-4CFF-A0B6-3CD2588F0F26}"/>
              </a:ext>
            </a:extLst>
          </p:cNvPr>
          <p:cNvSpPr txBox="1">
            <a:spLocks/>
          </p:cNvSpPr>
          <p:nvPr/>
        </p:nvSpPr>
        <p:spPr>
          <a:xfrm>
            <a:off x="4482896" y="5827976"/>
            <a:ext cx="3226206" cy="42263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GB" sz="1400" i="1" kern="1200" smtClean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i="0" dirty="0" err="1">
                <a:latin typeface="Rubik"/>
              </a:rPr>
              <a:t>OntoCommons</a:t>
            </a:r>
            <a:r>
              <a:rPr lang="en-US" i="0" dirty="0">
                <a:latin typeface="Rubik"/>
              </a:rPr>
              <a:t> webinar – 23/02/2021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09444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F8EA9D-E154-4056-95E3-45E5D609F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292" y="281215"/>
            <a:ext cx="9363505" cy="633185"/>
          </a:xfrm>
        </p:spPr>
        <p:txBody>
          <a:bodyPr>
            <a:normAutofit fontScale="90000"/>
          </a:bodyPr>
          <a:lstStyle/>
          <a:p>
            <a:r>
              <a:rPr lang="en-US" dirty="0"/>
              <a:t>Data-driven industry innovation potential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9E53A91-8BCC-40BF-980A-02F4BECDD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F8F994-9928-F54F-9FC4-2AEDB5DBE0E5}" type="datetime1">
              <a:rPr lang="it-IT" smtClean="0"/>
              <a:t>24/02/2021</a:t>
            </a:fld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8C1E23F-B06B-4090-9699-14A4E9EF0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FF2C7C-C65E-45D3-9C76-02EB3CE5CE7E}" type="slidenum">
              <a:rPr lang="en-US" smtClean="0"/>
              <a:t>3</a:t>
            </a:fld>
            <a:r>
              <a:rPr lang="en-US"/>
              <a:t>.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FD9DADB6-187E-4D7C-9D8C-C274F62786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D9368580-8478-40AF-883B-C1B118079EC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it-IT"/>
              <a:t>OntoCommons webinar</a:t>
            </a:r>
            <a:endParaRPr lang="it-IT" dirty="0"/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C67A291D-9C51-468E-8965-21CC008DEF04}"/>
              </a:ext>
            </a:extLst>
          </p:cNvPr>
          <p:cNvSpPr txBox="1"/>
          <p:nvPr/>
        </p:nvSpPr>
        <p:spPr bwMode="auto">
          <a:xfrm>
            <a:off x="575836" y="1860781"/>
            <a:ext cx="10317941" cy="2786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en-US" sz="2000" dirty="0"/>
              <a:t>The potential value of data sharing across industrial players, particularly in view of </a:t>
            </a:r>
            <a:r>
              <a:rPr lang="en-US" sz="2000" dirty="0" err="1"/>
              <a:t>optimising</a:t>
            </a:r>
            <a:r>
              <a:rPr lang="en-US" sz="2000" dirty="0"/>
              <a:t> manufacturing processes, is estimated at over $100 billion (WEF, 2020)* </a:t>
            </a:r>
          </a:p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en-US" sz="2000" dirty="0"/>
              <a:t>Innovation from data sharing is expected in asset </a:t>
            </a:r>
            <a:r>
              <a:rPr lang="en-US" sz="2000" dirty="0" err="1"/>
              <a:t>optimisation</a:t>
            </a:r>
            <a:r>
              <a:rPr lang="en-US" sz="2000" dirty="0"/>
              <a:t>, end-to-end visibility, tracking process conditions, </a:t>
            </a:r>
            <a:r>
              <a:rPr lang="en-US" sz="2000" dirty="0" err="1"/>
              <a:t>optimisation</a:t>
            </a:r>
            <a:r>
              <a:rPr lang="en-US" sz="2000" dirty="0"/>
              <a:t> of production processes, and provenance verification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b="1" dirty="0"/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dirty="0"/>
              <a:t>*World Economic Forum Whitepaper (13 January 2020). Share to Gain: Unlocking Data Value in Manufacturing. https://www.weforum.org/whitepapers/share-to-gain-unlocking-data-value-in-manufacturing</a:t>
            </a:r>
          </a:p>
        </p:txBody>
      </p:sp>
    </p:spTree>
    <p:extLst>
      <p:ext uri="{BB962C8B-B14F-4D97-AF65-F5344CB8AC3E}">
        <p14:creationId xmlns:p14="http://schemas.microsoft.com/office/powerpoint/2010/main" val="2926166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F8EA9D-E154-4056-95E3-45E5D609F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293" y="281215"/>
            <a:ext cx="7958774" cy="588029"/>
          </a:xfrm>
        </p:spPr>
        <p:txBody>
          <a:bodyPr>
            <a:normAutofit fontScale="90000"/>
          </a:bodyPr>
          <a:lstStyle/>
          <a:p>
            <a:r>
              <a:rPr lang="en-US" dirty="0"/>
              <a:t>Industry Commons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9E53A91-8BCC-40BF-980A-02F4BECDD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F8F994-9928-F54F-9FC4-2AEDB5DBE0E5}" type="datetime1">
              <a:rPr lang="it-IT" smtClean="0"/>
              <a:t>24/02/2021</a:t>
            </a:fld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8C1E23F-B06B-4090-9699-14A4E9EF0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FF2C7C-C65E-45D3-9C76-02EB3CE5CE7E}" type="slidenum">
              <a:rPr lang="en-US" smtClean="0"/>
              <a:t>4</a:t>
            </a:fld>
            <a:r>
              <a:rPr lang="en-US"/>
              <a:t>.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FD9DADB6-187E-4D7C-9D8C-C274F62786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D9368580-8478-40AF-883B-C1B118079EC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it-IT"/>
              <a:t>OntoCommons webinar</a:t>
            </a:r>
            <a:endParaRPr lang="it-IT" dirty="0"/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C67A291D-9C51-468E-8965-21CC008DEF04}"/>
              </a:ext>
            </a:extLst>
          </p:cNvPr>
          <p:cNvSpPr txBox="1"/>
          <p:nvPr/>
        </p:nvSpPr>
        <p:spPr bwMode="auto">
          <a:xfrm>
            <a:off x="575836" y="1860781"/>
            <a:ext cx="10317941" cy="3294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1000"/>
              </a:spcBef>
              <a:defRPr/>
            </a:pPr>
            <a:r>
              <a:rPr lang="en-US" sz="2000" dirty="0"/>
              <a:t>Industry Commons fosters mechanisms and standards for shareable and reusable knowledge across industrial domains, including: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dirty="0"/>
          </a:p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en-US" sz="2000" dirty="0"/>
              <a:t>Enabling data sharing</a:t>
            </a:r>
          </a:p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en-US" sz="2000" dirty="0"/>
              <a:t>Cross-domain data-driven / hybrid applications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en-US" sz="2000" dirty="0"/>
              <a:t>Identifying business value at the junction between verticals</a:t>
            </a:r>
          </a:p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en-US" sz="2000" dirty="0"/>
              <a:t>Testing early adoption and emerging market scenarios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768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F8EA9D-E154-4056-95E3-45E5D609F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293" y="281215"/>
            <a:ext cx="7958774" cy="554163"/>
          </a:xfrm>
        </p:spPr>
        <p:txBody>
          <a:bodyPr>
            <a:normAutofit fontScale="90000"/>
          </a:bodyPr>
          <a:lstStyle/>
          <a:p>
            <a:r>
              <a:rPr lang="en-US" dirty="0"/>
              <a:t>Data-driven innovation bottlenecks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9E53A91-8BCC-40BF-980A-02F4BECDD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F8F994-9928-F54F-9FC4-2AEDB5DBE0E5}" type="datetime1">
              <a:rPr lang="it-IT" smtClean="0"/>
              <a:t>24/02/2021</a:t>
            </a:fld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8C1E23F-B06B-4090-9699-14A4E9EF0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FF2C7C-C65E-45D3-9C76-02EB3CE5CE7E}" type="slidenum">
              <a:rPr lang="en-US" smtClean="0"/>
              <a:t>5</a:t>
            </a:fld>
            <a:r>
              <a:rPr lang="en-US"/>
              <a:t>.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FD9DADB6-187E-4D7C-9D8C-C274F62786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D9368580-8478-40AF-883B-C1B118079EC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it-IT"/>
              <a:t>OntoCommons webinar</a:t>
            </a:r>
            <a:endParaRPr lang="it-IT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21B3073A-483F-4A99-9970-2F2ACE934C0B}"/>
              </a:ext>
            </a:extLst>
          </p:cNvPr>
          <p:cNvSpPr txBox="1">
            <a:spLocks/>
          </p:cNvSpPr>
          <p:nvPr/>
        </p:nvSpPr>
        <p:spPr>
          <a:xfrm>
            <a:off x="609600" y="3598628"/>
            <a:ext cx="5384800" cy="1828798"/>
          </a:xfrm>
          <a:prstGeom prst="rect">
            <a:avLst/>
          </a:prstGeom>
          <a:ln>
            <a:solidFill>
              <a:srgbClr val="6632CC"/>
            </a:solidFill>
          </a:ln>
        </p:spPr>
        <p:txBody>
          <a:bodyPr/>
          <a:lstStyle>
            <a:lvl1pPr marL="171450" indent="-17145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Blip>
                <a:blip r:embed="rId2"/>
              </a:buBlip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286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Tx/>
              <a:buBlip>
                <a:blip r:embed="rId2"/>
              </a:buBlip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2"/>
              </a:buBlip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Tx/>
              <a:buBlip>
                <a:blip r:embed="rId2"/>
              </a:buBlip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Proprietary IP</a:t>
            </a:r>
          </a:p>
          <a:p>
            <a:pPr marL="0" indent="0">
              <a:buNone/>
            </a:pPr>
            <a:r>
              <a:rPr lang="en-US" dirty="0"/>
              <a:t>Relevance: industrial marketplaces, innovation applications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75C8DA54-CE43-4704-86B7-BACA91C494E7}"/>
              </a:ext>
            </a:extLst>
          </p:cNvPr>
          <p:cNvSpPr txBox="1">
            <a:spLocks/>
          </p:cNvSpPr>
          <p:nvPr/>
        </p:nvSpPr>
        <p:spPr>
          <a:xfrm>
            <a:off x="6218830" y="3598628"/>
            <a:ext cx="5384800" cy="1828798"/>
          </a:xfrm>
          <a:prstGeom prst="rect">
            <a:avLst/>
          </a:prstGeom>
          <a:ln>
            <a:solidFill>
              <a:srgbClr val="6632CC"/>
            </a:solidFill>
          </a:ln>
        </p:spPr>
        <p:txBody>
          <a:bodyPr/>
          <a:lstStyle>
            <a:lvl1pPr marL="171450" indent="-17145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Blip>
                <a:blip r:embed="rId2"/>
              </a:buBlip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286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Tx/>
              <a:buBlip>
                <a:blip r:embed="rId2"/>
              </a:buBlip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2"/>
              </a:buBlip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Tx/>
              <a:buBlip>
                <a:blip r:embed="rId2"/>
              </a:buBlip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Use cases unpredictable</a:t>
            </a:r>
          </a:p>
          <a:p>
            <a:pPr marL="0" indent="0">
              <a:buNone/>
            </a:pPr>
            <a:r>
              <a:rPr lang="en-US" dirty="0"/>
              <a:t>Relevance: cross-domain  innovation applications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2FBA27E8-96CC-4718-9EED-0DA9C0E36FF6}"/>
              </a:ext>
            </a:extLst>
          </p:cNvPr>
          <p:cNvSpPr txBox="1">
            <a:spLocks/>
          </p:cNvSpPr>
          <p:nvPr/>
        </p:nvSpPr>
        <p:spPr>
          <a:xfrm>
            <a:off x="609600" y="1430574"/>
            <a:ext cx="5384800" cy="1828798"/>
          </a:xfrm>
          <a:prstGeom prst="rect">
            <a:avLst/>
          </a:prstGeom>
          <a:ln>
            <a:solidFill>
              <a:srgbClr val="6632CC"/>
            </a:solidFill>
          </a:ln>
        </p:spPr>
        <p:txBody>
          <a:bodyPr/>
          <a:lstStyle>
            <a:lvl1pPr marL="171450" indent="-17145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Blip>
                <a:blip r:embed="rId2"/>
              </a:buBlip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286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Tx/>
              <a:buBlip>
                <a:blip r:embed="rId2"/>
              </a:buBlip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2"/>
              </a:buBlip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Tx/>
              <a:buBlip>
                <a:blip r:embed="rId2"/>
              </a:buBlip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No interoperability</a:t>
            </a:r>
          </a:p>
          <a:p>
            <a:pPr marL="0" indent="0">
              <a:buNone/>
            </a:pPr>
            <a:r>
              <a:rPr lang="en-US" dirty="0"/>
              <a:t>Relevance: semantic data, metadata standards</a:t>
            </a:r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5B26DB92-093D-4F4D-9F7A-A15BCA5DB344}"/>
              </a:ext>
            </a:extLst>
          </p:cNvPr>
          <p:cNvSpPr txBox="1">
            <a:spLocks/>
          </p:cNvSpPr>
          <p:nvPr/>
        </p:nvSpPr>
        <p:spPr>
          <a:xfrm>
            <a:off x="6250908" y="1430574"/>
            <a:ext cx="5384800" cy="1828798"/>
          </a:xfrm>
          <a:prstGeom prst="rect">
            <a:avLst/>
          </a:prstGeom>
          <a:ln>
            <a:solidFill>
              <a:srgbClr val="6632CC"/>
            </a:solidFill>
          </a:ln>
        </p:spPr>
        <p:txBody>
          <a:bodyPr/>
          <a:lstStyle>
            <a:lvl1pPr marL="171450" indent="-17145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Blip>
                <a:blip r:embed="rId2"/>
              </a:buBlip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286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Tx/>
              <a:buBlip>
                <a:blip r:embed="rId2"/>
              </a:buBlip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2"/>
              </a:buBlip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Tx/>
              <a:buBlip>
                <a:blip r:embed="rId2"/>
              </a:buBlip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Not enough data</a:t>
            </a:r>
          </a:p>
          <a:p>
            <a:pPr marL="0" indent="0">
              <a:buNone/>
            </a:pPr>
            <a:r>
              <a:rPr lang="fr-FR" dirty="0"/>
              <a:t>Relevance: </a:t>
            </a:r>
            <a:r>
              <a:rPr lang="fr-FR" dirty="0" err="1"/>
              <a:t>particularly</a:t>
            </a:r>
            <a:r>
              <a:rPr lang="fr-FR" dirty="0"/>
              <a:t> AI, NN, ML, </a:t>
            </a:r>
            <a:r>
              <a:rPr lang="fr-FR" dirty="0" err="1"/>
              <a:t>frontier</a:t>
            </a:r>
            <a:r>
              <a:rPr lang="fr-FR" dirty="0"/>
              <a:t> technologies</a:t>
            </a:r>
          </a:p>
        </p:txBody>
      </p:sp>
    </p:spTree>
    <p:extLst>
      <p:ext uri="{BB962C8B-B14F-4D97-AF65-F5344CB8AC3E}">
        <p14:creationId xmlns:p14="http://schemas.microsoft.com/office/powerpoint/2010/main" val="1892378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F8EA9D-E154-4056-95E3-45E5D609F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293" y="281215"/>
            <a:ext cx="9482774" cy="588029"/>
          </a:xfrm>
        </p:spPr>
        <p:txBody>
          <a:bodyPr>
            <a:normAutofit fontScale="90000"/>
          </a:bodyPr>
          <a:lstStyle/>
          <a:p>
            <a:r>
              <a:rPr lang="en-US" dirty="0"/>
              <a:t>Addressing the interoperability bottleneck 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9E53A91-8BCC-40BF-980A-02F4BECDD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F8F994-9928-F54F-9FC4-2AEDB5DBE0E5}" type="datetime1">
              <a:rPr lang="it-IT" smtClean="0"/>
              <a:t>24/02/2021</a:t>
            </a:fld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8C1E23F-B06B-4090-9699-14A4E9EF0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FF2C7C-C65E-45D3-9C76-02EB3CE5CE7E}" type="slidenum">
              <a:rPr lang="en-US" smtClean="0"/>
              <a:t>6</a:t>
            </a:fld>
            <a:r>
              <a:rPr lang="en-US"/>
              <a:t>.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FD9DADB6-187E-4D7C-9D8C-C274F62786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D9368580-8478-40AF-883B-C1B118079EC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it-IT"/>
              <a:t>OntoCommons webinar</a:t>
            </a:r>
            <a:endParaRPr lang="it-IT" dirty="0"/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C67A291D-9C51-468E-8965-21CC008DEF04}"/>
              </a:ext>
            </a:extLst>
          </p:cNvPr>
          <p:cNvSpPr txBox="1"/>
          <p:nvPr/>
        </p:nvSpPr>
        <p:spPr bwMode="auto">
          <a:xfrm>
            <a:off x="575836" y="1860781"/>
            <a:ext cx="10317941" cy="3131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1000"/>
              </a:spcBef>
              <a:defRPr/>
            </a:pPr>
            <a:r>
              <a:rPr lang="en-US" sz="2000" dirty="0" err="1"/>
              <a:t>OntoCommons</a:t>
            </a:r>
            <a:r>
              <a:rPr lang="en-US" sz="2000" dirty="0"/>
              <a:t> </a:t>
            </a:r>
            <a:r>
              <a:rPr lang="en-US" sz="2000" dirty="0" err="1"/>
              <a:t>EcoSystem</a:t>
            </a:r>
            <a:r>
              <a:rPr lang="en-US" sz="2000" dirty="0"/>
              <a:t> (OCES):</a:t>
            </a:r>
          </a:p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en-US" sz="2000" dirty="0"/>
              <a:t>A sustainable approach to </a:t>
            </a:r>
            <a:r>
              <a:rPr lang="en-US" sz="2000" dirty="0" err="1"/>
              <a:t>harmonised</a:t>
            </a:r>
            <a:r>
              <a:rPr lang="en-US" sz="2000" dirty="0"/>
              <a:t> data documentation through ontologies (starting with materials and manufacturing)</a:t>
            </a:r>
          </a:p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en-US" sz="2000" dirty="0"/>
              <a:t>The foundational enabling mechanism for the Industry Commons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en-US" sz="2000" dirty="0"/>
              <a:t>Enables data re-use, data </a:t>
            </a:r>
            <a:r>
              <a:rPr lang="en-US" sz="2000" dirty="0" err="1"/>
              <a:t>valorisation</a:t>
            </a:r>
            <a:r>
              <a:rPr lang="en-US" sz="2000" dirty="0"/>
              <a:t>, collaborative innovation, and more agile value chain interactions. 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294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F8EA9D-E154-4056-95E3-45E5D609F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293" y="281216"/>
            <a:ext cx="7958774" cy="498270"/>
          </a:xfrm>
        </p:spPr>
        <p:txBody>
          <a:bodyPr>
            <a:normAutofit fontScale="90000"/>
          </a:bodyPr>
          <a:lstStyle/>
          <a:p>
            <a:r>
              <a:rPr lang="en-US" dirty="0"/>
              <a:t>Contribution to innovation potential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9E53A91-8BCC-40BF-980A-02F4BECDD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F8F994-9928-F54F-9FC4-2AEDB5DBE0E5}" type="datetime1">
              <a:rPr lang="it-IT" smtClean="0"/>
              <a:t>24/02/2021</a:t>
            </a:fld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8C1E23F-B06B-4090-9699-14A4E9EF0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FF2C7C-C65E-45D3-9C76-02EB3CE5CE7E}" type="slidenum">
              <a:rPr lang="en-US" smtClean="0"/>
              <a:t>7</a:t>
            </a:fld>
            <a:r>
              <a:rPr lang="en-US"/>
              <a:t>.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FD9DADB6-187E-4D7C-9D8C-C274F62786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D9368580-8478-40AF-883B-C1B118079EC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it-IT"/>
              <a:t>OntoCommons webinar</a:t>
            </a:r>
            <a:endParaRPr lang="it-IT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21B3073A-483F-4A99-9970-2F2ACE934C0B}"/>
              </a:ext>
            </a:extLst>
          </p:cNvPr>
          <p:cNvSpPr txBox="1">
            <a:spLocks/>
          </p:cNvSpPr>
          <p:nvPr/>
        </p:nvSpPr>
        <p:spPr>
          <a:xfrm>
            <a:off x="609600" y="3598628"/>
            <a:ext cx="5384800" cy="1828798"/>
          </a:xfrm>
          <a:prstGeom prst="rect">
            <a:avLst/>
          </a:prstGeom>
          <a:ln>
            <a:solidFill>
              <a:srgbClr val="6632CC"/>
            </a:solidFill>
          </a:ln>
        </p:spPr>
        <p:txBody>
          <a:bodyPr/>
          <a:lstStyle>
            <a:lvl1pPr marL="171450" indent="-17145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Blip>
                <a:blip r:embed="rId2"/>
              </a:buBlip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286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Tx/>
              <a:buBlip>
                <a:blip r:embed="rId2"/>
              </a:buBlip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2"/>
              </a:buBlip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Tx/>
              <a:buBlip>
                <a:blip r:embed="rId2"/>
              </a:buBlip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Increase in data value</a:t>
            </a:r>
          </a:p>
          <a:p>
            <a:pPr marL="0" indent="0">
              <a:buNone/>
            </a:pPr>
            <a:r>
              <a:rPr lang="en-US" dirty="0"/>
              <a:t>Data </a:t>
            </a:r>
            <a:r>
              <a:rPr lang="en-US" dirty="0" err="1"/>
              <a:t>valorisation</a:t>
            </a:r>
            <a:r>
              <a:rPr lang="en-US" dirty="0"/>
              <a:t> potential, data markets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75C8DA54-CE43-4704-86B7-BACA91C494E7}"/>
              </a:ext>
            </a:extLst>
          </p:cNvPr>
          <p:cNvSpPr txBox="1">
            <a:spLocks/>
          </p:cNvSpPr>
          <p:nvPr/>
        </p:nvSpPr>
        <p:spPr>
          <a:xfrm>
            <a:off x="6218830" y="3598628"/>
            <a:ext cx="5384800" cy="1828798"/>
          </a:xfrm>
          <a:prstGeom prst="rect">
            <a:avLst/>
          </a:prstGeom>
          <a:ln>
            <a:solidFill>
              <a:srgbClr val="6632CC"/>
            </a:solidFill>
          </a:ln>
        </p:spPr>
        <p:txBody>
          <a:bodyPr/>
          <a:lstStyle>
            <a:lvl1pPr marL="171450" indent="-17145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Blip>
                <a:blip r:embed="rId2"/>
              </a:buBlip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286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Tx/>
              <a:buBlip>
                <a:blip r:embed="rId2"/>
              </a:buBlip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2"/>
              </a:buBlip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Tx/>
              <a:buBlip>
                <a:blip r:embed="rId2"/>
              </a:buBlip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Increase in use cases </a:t>
            </a:r>
          </a:p>
          <a:p>
            <a:pPr marL="0" indent="0">
              <a:buNone/>
            </a:pPr>
            <a:r>
              <a:rPr lang="en-US" dirty="0"/>
              <a:t>Greater number of successful applications / lessons learned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2FBA27E8-96CC-4718-9EED-0DA9C0E36FF6}"/>
              </a:ext>
            </a:extLst>
          </p:cNvPr>
          <p:cNvSpPr txBox="1">
            <a:spLocks/>
          </p:cNvSpPr>
          <p:nvPr/>
        </p:nvSpPr>
        <p:spPr>
          <a:xfrm>
            <a:off x="609600" y="1430574"/>
            <a:ext cx="5384800" cy="1828798"/>
          </a:xfrm>
          <a:prstGeom prst="rect">
            <a:avLst/>
          </a:prstGeom>
          <a:ln>
            <a:solidFill>
              <a:srgbClr val="6632CC"/>
            </a:solidFill>
          </a:ln>
        </p:spPr>
        <p:txBody>
          <a:bodyPr/>
          <a:lstStyle>
            <a:lvl1pPr marL="171450" indent="-17145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Blip>
                <a:blip r:embed="rId2"/>
              </a:buBlip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286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Tx/>
              <a:buBlip>
                <a:blip r:embed="rId2"/>
              </a:buBlip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2"/>
              </a:buBlip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Tx/>
              <a:buBlip>
                <a:blip r:embed="rId2"/>
              </a:buBlip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OCES interoperability</a:t>
            </a:r>
          </a:p>
          <a:p>
            <a:pPr marL="0" indent="0">
              <a:buNone/>
            </a:pPr>
            <a:r>
              <a:rPr lang="en-US" dirty="0" err="1"/>
              <a:t>Standardised</a:t>
            </a:r>
            <a:r>
              <a:rPr lang="en-US" dirty="0"/>
              <a:t> data     documentation</a:t>
            </a:r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5B26DB92-093D-4F4D-9F7A-A15BCA5DB344}"/>
              </a:ext>
            </a:extLst>
          </p:cNvPr>
          <p:cNvSpPr txBox="1">
            <a:spLocks/>
          </p:cNvSpPr>
          <p:nvPr/>
        </p:nvSpPr>
        <p:spPr>
          <a:xfrm>
            <a:off x="6250908" y="1430574"/>
            <a:ext cx="5384800" cy="1828798"/>
          </a:xfrm>
          <a:prstGeom prst="rect">
            <a:avLst/>
          </a:prstGeom>
          <a:ln>
            <a:solidFill>
              <a:srgbClr val="6632CC"/>
            </a:solidFill>
          </a:ln>
        </p:spPr>
        <p:txBody>
          <a:bodyPr/>
          <a:lstStyle>
            <a:lvl1pPr marL="171450" indent="-17145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Tx/>
              <a:buBlip>
                <a:blip r:embed="rId2"/>
              </a:buBlip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286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Tx/>
              <a:buBlip>
                <a:blip r:embed="rId2"/>
              </a:buBlip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2"/>
              </a:buBlip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0000"/>
              <a:buFontTx/>
              <a:buBlip>
                <a:blip r:embed="rId2"/>
              </a:buBlip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Increase in data exchanges</a:t>
            </a:r>
          </a:p>
          <a:p>
            <a:pPr marL="0" indent="0">
              <a:buNone/>
            </a:pPr>
            <a:r>
              <a:rPr lang="en-US" dirty="0"/>
              <a:t>More data use and re-use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E0290480-D9FB-461D-BACB-D384AC81A40E}"/>
              </a:ext>
            </a:extLst>
          </p:cNvPr>
          <p:cNvSpPr/>
          <p:nvPr/>
        </p:nvSpPr>
        <p:spPr>
          <a:xfrm>
            <a:off x="5008098" y="1733387"/>
            <a:ext cx="1210732" cy="409248"/>
          </a:xfrm>
          <a:prstGeom prst="rightArrow">
            <a:avLst/>
          </a:prstGeom>
          <a:solidFill>
            <a:srgbClr val="6632CC"/>
          </a:solidFill>
          <a:ln w="3175">
            <a:solidFill>
              <a:srgbClr val="6632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E"/>
          </a:p>
        </p:txBody>
      </p:sp>
      <p:sp>
        <p:nvSpPr>
          <p:cNvPr id="13" name="Right Arrow 11">
            <a:extLst>
              <a:ext uri="{FF2B5EF4-FFF2-40B4-BE49-F238E27FC236}">
                <a16:creationId xmlns:a16="http://schemas.microsoft.com/office/drawing/2014/main" id="{C9844D61-5B5C-407B-BEEF-7092B6ED2803}"/>
              </a:ext>
            </a:extLst>
          </p:cNvPr>
          <p:cNvSpPr/>
          <p:nvPr/>
        </p:nvSpPr>
        <p:spPr>
          <a:xfrm rot="2573736">
            <a:off x="4696040" y="2771265"/>
            <a:ext cx="2007882" cy="409248"/>
          </a:xfrm>
          <a:prstGeom prst="rightArrow">
            <a:avLst/>
          </a:prstGeom>
          <a:solidFill>
            <a:srgbClr val="6632CC"/>
          </a:solidFill>
          <a:ln w="3175">
            <a:solidFill>
              <a:srgbClr val="6632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E"/>
          </a:p>
        </p:txBody>
      </p:sp>
      <p:sp>
        <p:nvSpPr>
          <p:cNvPr id="14" name="Right Arrow 12">
            <a:extLst>
              <a:ext uri="{FF2B5EF4-FFF2-40B4-BE49-F238E27FC236}">
                <a16:creationId xmlns:a16="http://schemas.microsoft.com/office/drawing/2014/main" id="{D0B01ADF-E3A3-4AAC-BB89-072A525F28DF}"/>
              </a:ext>
            </a:extLst>
          </p:cNvPr>
          <p:cNvSpPr/>
          <p:nvPr/>
        </p:nvSpPr>
        <p:spPr>
          <a:xfrm rot="5400000">
            <a:off x="3962725" y="2816616"/>
            <a:ext cx="1315737" cy="409248"/>
          </a:xfrm>
          <a:prstGeom prst="rightArrow">
            <a:avLst/>
          </a:prstGeom>
          <a:solidFill>
            <a:srgbClr val="6632CC"/>
          </a:solidFill>
          <a:ln w="3175">
            <a:solidFill>
              <a:srgbClr val="6632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44278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F8EA9D-E154-4056-95E3-45E5D609F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292" y="281215"/>
            <a:ext cx="8884463" cy="588029"/>
          </a:xfrm>
        </p:spPr>
        <p:txBody>
          <a:bodyPr>
            <a:normAutofit fontScale="90000"/>
          </a:bodyPr>
          <a:lstStyle/>
          <a:p>
            <a:r>
              <a:rPr lang="en-US" dirty="0"/>
              <a:t>Contribution to cross-domain innovation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9E53A91-8BCC-40BF-980A-02F4BECDD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F8F994-9928-F54F-9FC4-2AEDB5DBE0E5}" type="datetime1">
              <a:rPr lang="it-IT" smtClean="0"/>
              <a:t>24/02/2021</a:t>
            </a:fld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8C1E23F-B06B-4090-9699-14A4E9EF0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FF2C7C-C65E-45D3-9C76-02EB3CE5CE7E}" type="slidenum">
              <a:rPr lang="en-US" smtClean="0"/>
              <a:t>8</a:t>
            </a:fld>
            <a:r>
              <a:rPr lang="en-US"/>
              <a:t>.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FD9DADB6-187E-4D7C-9D8C-C274F62786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D9368580-8478-40AF-883B-C1B118079EC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it-IT"/>
              <a:t>OntoCommons webinar</a:t>
            </a:r>
            <a:endParaRPr lang="it-IT" dirty="0"/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C67A291D-9C51-468E-8965-21CC008DEF04}"/>
              </a:ext>
            </a:extLst>
          </p:cNvPr>
          <p:cNvSpPr txBox="1"/>
          <p:nvPr/>
        </p:nvSpPr>
        <p:spPr bwMode="auto">
          <a:xfrm>
            <a:off x="575836" y="1860781"/>
            <a:ext cx="10317941" cy="2796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en-US" sz="2000" dirty="0"/>
              <a:t>Breakthrough innovation potential by combining cross-domain data</a:t>
            </a:r>
          </a:p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en-US" sz="2000" dirty="0"/>
              <a:t>Unlocking additional data value (portability, emerging scenarios)</a:t>
            </a:r>
          </a:p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en-US" sz="2000" dirty="0"/>
              <a:t>Re-use of data across domains (efficiency, cost reduction)</a:t>
            </a:r>
          </a:p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en-US" sz="2000" dirty="0"/>
              <a:t>Open Innovation with a shared semantic basis, open and </a:t>
            </a:r>
            <a:r>
              <a:rPr lang="en-US" sz="2000" dirty="0" err="1"/>
              <a:t>standardised</a:t>
            </a:r>
            <a:r>
              <a:rPr lang="en-US" sz="2000" dirty="0"/>
              <a:t> data documentation, translation and collaborative innovation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en-US" sz="2000" dirty="0"/>
              <a:t>Identifying emerging market scenarios and new business models.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254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F8EA9D-E154-4056-95E3-45E5D609F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293" y="281216"/>
            <a:ext cx="7958774" cy="565452"/>
          </a:xfrm>
        </p:spPr>
        <p:txBody>
          <a:bodyPr>
            <a:normAutofit fontScale="90000"/>
          </a:bodyPr>
          <a:lstStyle/>
          <a:p>
            <a:r>
              <a:rPr lang="en-US" dirty="0"/>
              <a:t>Support to innovation exploitation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9E53A91-8BCC-40BF-980A-02F4BECDD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F8F994-9928-F54F-9FC4-2AEDB5DBE0E5}" type="datetime1">
              <a:rPr lang="it-IT" smtClean="0"/>
              <a:t>24/02/2021</a:t>
            </a:fld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8C1E23F-B06B-4090-9699-14A4E9EF0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FF2C7C-C65E-45D3-9C76-02EB3CE5CE7E}" type="slidenum">
              <a:rPr lang="en-US" smtClean="0"/>
              <a:t>9</a:t>
            </a:fld>
            <a:r>
              <a:rPr lang="en-US"/>
              <a:t>.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FD9DADB6-187E-4D7C-9D8C-C274F62786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D9368580-8478-40AF-883B-C1B118079EC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it-IT"/>
              <a:t>OntoCommons webinar</a:t>
            </a:r>
            <a:endParaRPr lang="it-IT" dirty="0"/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C67A291D-9C51-468E-8965-21CC008DEF04}"/>
              </a:ext>
            </a:extLst>
          </p:cNvPr>
          <p:cNvSpPr txBox="1"/>
          <p:nvPr/>
        </p:nvSpPr>
        <p:spPr bwMode="auto">
          <a:xfrm>
            <a:off x="575836" y="1504556"/>
            <a:ext cx="10317941" cy="3294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err="1"/>
              <a:t>OntoCommons</a:t>
            </a:r>
            <a:r>
              <a:rPr lang="en-US" sz="2000" dirty="0"/>
              <a:t> ensures a complete value chain to exploitation, including:</a:t>
            </a:r>
          </a:p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en-US" sz="2000" dirty="0"/>
              <a:t>Improved usability from the industrial application perspective</a:t>
            </a:r>
          </a:p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en-US" sz="2000" dirty="0"/>
              <a:t>Best practice and opportunities for innovation from demonstrators</a:t>
            </a:r>
          </a:p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en-US" sz="2000" dirty="0"/>
              <a:t>Dedicated workshops for identifying emerging market scenarios for novel cross-domain applications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en-US" sz="2000" dirty="0"/>
              <a:t>Porting of value to the Industry Commons marketplace (DOME 4.0)</a:t>
            </a:r>
          </a:p>
          <a:p>
            <a:pPr marL="171450" marR="0" lvl="0" indent="-1714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en-US" sz="2000" dirty="0"/>
              <a:t>Building sustainability of results and long term legacy.</a:t>
            </a:r>
          </a:p>
        </p:txBody>
      </p:sp>
    </p:spTree>
    <p:extLst>
      <p:ext uri="{BB962C8B-B14F-4D97-AF65-F5344CB8AC3E}">
        <p14:creationId xmlns:p14="http://schemas.microsoft.com/office/powerpoint/2010/main" val="37294214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Rave lin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D5EE1"/>
      </a:accent1>
      <a:accent2>
        <a:srgbClr val="FF0F3D"/>
      </a:accent2>
      <a:accent3>
        <a:srgbClr val="262626"/>
      </a:accent3>
      <a:accent4>
        <a:srgbClr val="3DC56C"/>
      </a:accent4>
      <a:accent5>
        <a:srgbClr val="FFFFFF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 w="3175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A33133A2-7BC5-8F48-BC4C-B647E1172906}" vid="{C8185A5A-2405-654A-99BC-18F80D0040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ONTO_COMMONS_PPT_TEMPLATE</Template>
  <TotalTime>487</TotalTime>
  <Words>719</Words>
  <Application>Microsoft Office PowerPoint</Application>
  <PresentationFormat>Widescreen</PresentationFormat>
  <Paragraphs>105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1" baseType="lpstr">
      <vt:lpstr>Arial</vt:lpstr>
      <vt:lpstr>Calibri</vt:lpstr>
      <vt:lpstr>Myriad Pro</vt:lpstr>
      <vt:lpstr>Rubik</vt:lpstr>
      <vt:lpstr>Source Sans Pro</vt:lpstr>
      <vt:lpstr>Teko</vt:lpstr>
      <vt:lpstr>Tema di Office</vt:lpstr>
      <vt:lpstr>Presentazione standard di PowerPoint</vt:lpstr>
      <vt:lpstr>OntoCommons.eu: An industrial ontology journey stopping at Standardisation, FAIR Data &amp; Innovation</vt:lpstr>
      <vt:lpstr>Data-driven industry innovation potential</vt:lpstr>
      <vt:lpstr>Industry Commons</vt:lpstr>
      <vt:lpstr>Data-driven innovation bottlenecks</vt:lpstr>
      <vt:lpstr>Addressing the interoperability bottleneck </vt:lpstr>
      <vt:lpstr>Contribution to innovation potential</vt:lpstr>
      <vt:lpstr>Contribution to cross-domain innovation</vt:lpstr>
      <vt:lpstr>Support to innovation exploitation</vt:lpstr>
      <vt:lpstr>Innovation sustainability</vt:lpstr>
      <vt:lpstr>Towards a European Common Data Market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Cristina Mancarella</dc:creator>
  <cp:lastModifiedBy>Luigi Colucci</cp:lastModifiedBy>
  <cp:revision>155</cp:revision>
  <dcterms:created xsi:type="dcterms:W3CDTF">2020-10-09T14:59:11Z</dcterms:created>
  <dcterms:modified xsi:type="dcterms:W3CDTF">2021-02-24T11:41:41Z</dcterms:modified>
</cp:coreProperties>
</file>